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8" r:id="rId2"/>
    <p:sldId id="329" r:id="rId3"/>
    <p:sldId id="330" r:id="rId4"/>
    <p:sldId id="331" r:id="rId5"/>
    <p:sldId id="312" r:id="rId6"/>
    <p:sldId id="315" r:id="rId7"/>
    <p:sldId id="332" r:id="rId8"/>
    <p:sldId id="333" r:id="rId9"/>
    <p:sldId id="334" r:id="rId10"/>
    <p:sldId id="335" r:id="rId11"/>
    <p:sldId id="313" r:id="rId12"/>
    <p:sldId id="336" r:id="rId13"/>
    <p:sldId id="338" r:id="rId14"/>
    <p:sldId id="318" r:id="rId15"/>
    <p:sldId id="319" r:id="rId16"/>
    <p:sldId id="340" r:id="rId17"/>
    <p:sldId id="341" r:id="rId18"/>
    <p:sldId id="342" r:id="rId19"/>
    <p:sldId id="343" r:id="rId20"/>
    <p:sldId id="344" r:id="rId21"/>
    <p:sldId id="345" r:id="rId22"/>
    <p:sldId id="346" r:id="rId23"/>
    <p:sldId id="320" r:id="rId24"/>
    <p:sldId id="321" r:id="rId25"/>
    <p:sldId id="322" r:id="rId26"/>
    <p:sldId id="323" r:id="rId27"/>
    <p:sldId id="324" r:id="rId28"/>
    <p:sldId id="339" r:id="rId29"/>
    <p:sldId id="348" r:id="rId30"/>
    <p:sldId id="353" r:id="rId31"/>
    <p:sldId id="354" r:id="rId32"/>
    <p:sldId id="355" r:id="rId33"/>
    <p:sldId id="356" r:id="rId34"/>
    <p:sldId id="357" r:id="rId35"/>
    <p:sldId id="325" r:id="rId36"/>
    <p:sldId id="326" r:id="rId37"/>
    <p:sldId id="350" r:id="rId38"/>
    <p:sldId id="351" r:id="rId39"/>
    <p:sldId id="35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29"/>
    <p:restoredTop sz="95840"/>
  </p:normalViewPr>
  <p:slideViewPr>
    <p:cSldViewPr snapToGrid="0">
      <p:cViewPr varScale="1">
        <p:scale>
          <a:sx n="71" d="100"/>
          <a:sy n="71" d="100"/>
        </p:scale>
        <p:origin x="19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0C7D-73D9-6B5B-9CEC-00F4A3F79E7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FBFD41B-854D-7710-AB08-749AEB2B3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1B3156-1C3E-A3E2-AD01-9F89B92F9E69}"/>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B66F0EAE-EE65-2D64-6B8D-89200F8A3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D3805-9FD0-9FAE-D266-D5304BEAAF0D}"/>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56382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9422-F768-9668-2F74-3052AEAD949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43659C-BC6C-6ACC-2928-D597CE229B1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7A8964-E674-EC46-63CA-657D0AD0BC52}"/>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92F224EB-EE4C-768C-74DB-F1D5069A7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4E63E-FB47-5150-4839-22BC01ED0F6F}"/>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116074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95CEDF-719E-B1B6-207B-F788B43CDB4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739699-B31F-8342-03C7-14CA477D0C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3C9844-BBD1-9EB2-913E-DF690B41F8D6}"/>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B2812CCA-AEEF-7BEB-92B0-D885A8395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9A4D5-85E9-2356-773C-6DD8E05EC218}"/>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2053579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8454-3FF3-AFF8-5E4A-A51CC85FEA2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4A0676-E806-AA59-E059-854D1738ECA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D8D850-3B0E-06C0-9F71-7A1F7DC7362B}"/>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CAF8A5BD-F7F2-41BA-E8B1-5378F73AC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F9463-07E2-1EC0-3B33-4D3483714A49}"/>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279691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5229-29E0-0001-30AF-39000E7E03E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CA46E9-4C62-0BF1-A39A-747A88E264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58DEEA-5A7D-3C7C-198F-0AD99C22876D}"/>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5008C9CC-AE87-698C-F65A-C830E9D96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81DFD-CC5D-67FE-952B-474B9FC15A83}"/>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339494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44D0-44C8-42CE-F961-7012B684E7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F29A33-8E37-1B79-D403-400E0B68DC3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886AEA-704D-BEFC-CB35-8BB958E67A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5D1897F-52CA-A6EB-30A4-83B8AE03F264}"/>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6" name="Footer Placeholder 5">
            <a:extLst>
              <a:ext uri="{FF2B5EF4-FFF2-40B4-BE49-F238E27FC236}">
                <a16:creationId xmlns:a16="http://schemas.microsoft.com/office/drawing/2014/main" id="{6BD0E4C9-28E5-A319-FC00-7E38873AA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6BF2F-6110-4319-6675-4E4D8A198140}"/>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57009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B31F-9EBD-EACC-6C5B-8A609B8380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B96BCA5-7993-87CC-92CD-6133286DF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084497-F875-4377-9ACB-0F8806E9FBA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64E3419-9574-9D43-A78D-A200915B8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6FAC40-F4E7-8D70-5F90-BCA7FF0FAA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10DF6B5-2402-1E3B-977E-C088F73834A3}"/>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8" name="Footer Placeholder 7">
            <a:extLst>
              <a:ext uri="{FF2B5EF4-FFF2-40B4-BE49-F238E27FC236}">
                <a16:creationId xmlns:a16="http://schemas.microsoft.com/office/drawing/2014/main" id="{9F44586C-C4FA-2992-F7F0-5660C7BE4D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0E2E7-4280-7937-9830-00889EAC8796}"/>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3250119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0D545-6727-7166-922A-1856B2F36D6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99B62F0-B479-965C-71C9-55A238446F26}"/>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4" name="Footer Placeholder 3">
            <a:extLst>
              <a:ext uri="{FF2B5EF4-FFF2-40B4-BE49-F238E27FC236}">
                <a16:creationId xmlns:a16="http://schemas.microsoft.com/office/drawing/2014/main" id="{57321877-B77C-8F62-098F-7F6EA300FC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2212B6-C449-40D4-3242-F270A1C6C5FE}"/>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217448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3E533F-C84D-9581-67D0-8C3EEE4F07AD}"/>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3" name="Footer Placeholder 2">
            <a:extLst>
              <a:ext uri="{FF2B5EF4-FFF2-40B4-BE49-F238E27FC236}">
                <a16:creationId xmlns:a16="http://schemas.microsoft.com/office/drawing/2014/main" id="{D3883C90-7349-9821-4C53-330DCA67F2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B0D6C4-ECE0-191D-6567-23068B1AC7B3}"/>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317023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FB9-0D83-99E4-0A9D-E666FC69BC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96959A2-5DC0-BB36-35FA-F1038B8C15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25DFAC4-FF2D-477E-56F4-5ADDC8117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4B85DB-AF0B-7DB7-E4B8-7700A72BDE76}"/>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6" name="Footer Placeholder 5">
            <a:extLst>
              <a:ext uri="{FF2B5EF4-FFF2-40B4-BE49-F238E27FC236}">
                <a16:creationId xmlns:a16="http://schemas.microsoft.com/office/drawing/2014/main" id="{F64F8560-4BC6-6183-449C-37340FECC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B9D59-DC11-6D86-6C1A-ED2621F3F20F}"/>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3382999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BEF8-6C5B-5BB4-BE53-85A6DDBC9B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F614D43-4847-07DF-ABF0-0E789109E3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3AB56A-3160-96F1-05EC-1D06F8EAF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6DFD2F-CB28-3E7A-691C-1F005C29711C}"/>
              </a:ext>
            </a:extLst>
          </p:cNvPr>
          <p:cNvSpPr>
            <a:spLocks noGrp="1"/>
          </p:cNvSpPr>
          <p:nvPr>
            <p:ph type="dt" sz="half" idx="10"/>
          </p:nvPr>
        </p:nvSpPr>
        <p:spPr/>
        <p:txBody>
          <a:bodyPr/>
          <a:lstStyle/>
          <a:p>
            <a:fld id="{B57456CD-6A7E-954A-B824-B9E3DD2B9A72}" type="datetimeFigureOut">
              <a:rPr lang="en-US" smtClean="0"/>
              <a:t>12/5/23</a:t>
            </a:fld>
            <a:endParaRPr lang="en-US"/>
          </a:p>
        </p:txBody>
      </p:sp>
      <p:sp>
        <p:nvSpPr>
          <p:cNvPr id="6" name="Footer Placeholder 5">
            <a:extLst>
              <a:ext uri="{FF2B5EF4-FFF2-40B4-BE49-F238E27FC236}">
                <a16:creationId xmlns:a16="http://schemas.microsoft.com/office/drawing/2014/main" id="{E7E75983-5C6F-664A-DDFF-AF789C821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0566F8-EF1F-8AE5-DCCD-6A4FE43A3CD1}"/>
              </a:ext>
            </a:extLst>
          </p:cNvPr>
          <p:cNvSpPr>
            <a:spLocks noGrp="1"/>
          </p:cNvSpPr>
          <p:nvPr>
            <p:ph type="sldNum" sz="quarter" idx="12"/>
          </p:nvPr>
        </p:nvSpPr>
        <p:spPr/>
        <p:txBody>
          <a:bodyPr/>
          <a:lstStyle/>
          <a:p>
            <a:fld id="{C9D792ED-5197-834C-9AEA-433DDC8EDD9D}" type="slidenum">
              <a:rPr lang="en-US" smtClean="0"/>
              <a:t>‹#›</a:t>
            </a:fld>
            <a:endParaRPr lang="en-US"/>
          </a:p>
        </p:txBody>
      </p:sp>
    </p:spTree>
    <p:extLst>
      <p:ext uri="{BB962C8B-B14F-4D97-AF65-F5344CB8AC3E}">
        <p14:creationId xmlns:p14="http://schemas.microsoft.com/office/powerpoint/2010/main" val="110985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CCE7A-6BF3-93B5-74B8-3F05E10C3B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7F992A-FA5C-853A-E388-52884D428D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566068-1330-E0D8-B507-6A84D19A7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456CD-6A7E-954A-B824-B9E3DD2B9A72}" type="datetimeFigureOut">
              <a:rPr lang="en-US" smtClean="0"/>
              <a:t>12/5/23</a:t>
            </a:fld>
            <a:endParaRPr lang="en-US"/>
          </a:p>
        </p:txBody>
      </p:sp>
      <p:sp>
        <p:nvSpPr>
          <p:cNvPr id="5" name="Footer Placeholder 4">
            <a:extLst>
              <a:ext uri="{FF2B5EF4-FFF2-40B4-BE49-F238E27FC236}">
                <a16:creationId xmlns:a16="http://schemas.microsoft.com/office/drawing/2014/main" id="{2C408914-3F35-20FD-F645-D6F70CC1FC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09F706-DD0E-5C08-8324-157E378B9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792ED-5197-834C-9AEA-433DDC8EDD9D}" type="slidenum">
              <a:rPr lang="en-US" smtClean="0"/>
              <a:t>‹#›</a:t>
            </a:fld>
            <a:endParaRPr lang="en-US"/>
          </a:p>
        </p:txBody>
      </p:sp>
    </p:spTree>
    <p:extLst>
      <p:ext uri="{BB962C8B-B14F-4D97-AF65-F5344CB8AC3E}">
        <p14:creationId xmlns:p14="http://schemas.microsoft.com/office/powerpoint/2010/main" val="2706552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DE26-DE2F-FC1A-CFBF-FF2B3A4A875C}"/>
              </a:ext>
            </a:extLst>
          </p:cNvPr>
          <p:cNvSpPr>
            <a:spLocks noGrp="1"/>
          </p:cNvSpPr>
          <p:nvPr>
            <p:ph type="title"/>
          </p:nvPr>
        </p:nvSpPr>
        <p:spPr/>
        <p:txBody>
          <a:bodyPr/>
          <a:lstStyle/>
          <a:p>
            <a:pPr algn="ctr"/>
            <a:r>
              <a:rPr lang="en-US" dirty="0">
                <a:latin typeface="Gill Sans MT" panose="020B0502020104020203" pitchFamily="34" charset="77"/>
              </a:rPr>
              <a:t>Data pre-processing</a:t>
            </a:r>
            <a:endParaRPr lang="en-US" dirty="0"/>
          </a:p>
        </p:txBody>
      </p:sp>
      <p:sp>
        <p:nvSpPr>
          <p:cNvPr id="3" name="Content Placeholder 2">
            <a:extLst>
              <a:ext uri="{FF2B5EF4-FFF2-40B4-BE49-F238E27FC236}">
                <a16:creationId xmlns:a16="http://schemas.microsoft.com/office/drawing/2014/main" id="{49E697EC-3AEC-F7DD-6EAC-DE9F068B5D98}"/>
              </a:ext>
            </a:extLst>
          </p:cNvPr>
          <p:cNvSpPr>
            <a:spLocks noGrp="1"/>
          </p:cNvSpPr>
          <p:nvPr>
            <p:ph idx="1"/>
          </p:nvPr>
        </p:nvSpPr>
        <p:spPr/>
        <p:txBody>
          <a:bodyPr/>
          <a:lstStyle/>
          <a:p>
            <a:pPr algn="just"/>
            <a:r>
              <a:rPr lang="en-US" dirty="0">
                <a:latin typeface="Gill Sans MT" panose="020B0502020104020203" pitchFamily="34" charset="77"/>
              </a:rPr>
              <a:t>Data pre-processing is a process of preparing the raw data and making it suitable for a machine learning model. It is the first and crucial step while creating a machine learning model.</a:t>
            </a:r>
          </a:p>
        </p:txBody>
      </p:sp>
    </p:spTree>
    <p:extLst>
      <p:ext uri="{BB962C8B-B14F-4D97-AF65-F5344CB8AC3E}">
        <p14:creationId xmlns:p14="http://schemas.microsoft.com/office/powerpoint/2010/main" val="217402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2F26-3452-87CE-CEA6-C5FFA7965791}"/>
              </a:ext>
            </a:extLst>
          </p:cNvPr>
          <p:cNvSpPr>
            <a:spLocks noGrp="1"/>
          </p:cNvSpPr>
          <p:nvPr>
            <p:ph type="title"/>
          </p:nvPr>
        </p:nvSpPr>
        <p:spPr/>
        <p:txBody>
          <a:bodyPr/>
          <a:lstStyle/>
          <a:p>
            <a:r>
              <a:rPr lang="en-US" dirty="0">
                <a:latin typeface="Gill Sans MT" panose="020B0502020104020203" pitchFamily="34" charset="77"/>
              </a:rPr>
              <a:t>3. Importing datasets:</a:t>
            </a:r>
          </a:p>
        </p:txBody>
      </p:sp>
      <p:pic>
        <p:nvPicPr>
          <p:cNvPr id="4" name="Content Placeholder 4">
            <a:extLst>
              <a:ext uri="{FF2B5EF4-FFF2-40B4-BE49-F238E27FC236}">
                <a16:creationId xmlns:a16="http://schemas.microsoft.com/office/drawing/2014/main" id="{509F51D0-64CF-A1E8-A6D8-12FA020E88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437" y="1825625"/>
            <a:ext cx="10437125" cy="4351338"/>
          </a:xfrm>
        </p:spPr>
      </p:pic>
    </p:spTree>
    <p:extLst>
      <p:ext uri="{BB962C8B-B14F-4D97-AF65-F5344CB8AC3E}">
        <p14:creationId xmlns:p14="http://schemas.microsoft.com/office/powerpoint/2010/main" val="117106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A82B-F99A-40F1-ABF1-959D891CC8CD}"/>
              </a:ext>
            </a:extLst>
          </p:cNvPr>
          <p:cNvSpPr>
            <a:spLocks noGrp="1"/>
          </p:cNvSpPr>
          <p:nvPr>
            <p:ph type="title"/>
          </p:nvPr>
        </p:nvSpPr>
        <p:spPr/>
        <p:txBody>
          <a:bodyPr/>
          <a:lstStyle/>
          <a:p>
            <a:r>
              <a:rPr lang="en-IN" b="0" i="0" dirty="0">
                <a:solidFill>
                  <a:srgbClr val="202124"/>
                </a:solidFill>
                <a:effectLst/>
                <a:latin typeface="Google Sans"/>
              </a:rPr>
              <a:t> </a:t>
            </a:r>
            <a:r>
              <a:rPr lang="en-IN" b="0" i="0" dirty="0">
                <a:solidFill>
                  <a:srgbClr val="202124"/>
                </a:solidFill>
                <a:effectLst/>
                <a:latin typeface="Gill Sans MT" panose="020B0502020104020203" pitchFamily="34" charset="77"/>
              </a:rPr>
              <a:t>Data Frame </a:t>
            </a:r>
            <a:endParaRPr lang="en-US" dirty="0">
              <a:latin typeface="Gill Sans MT" panose="020B0502020104020203" pitchFamily="34" charset="77"/>
            </a:endParaRPr>
          </a:p>
        </p:txBody>
      </p:sp>
      <p:sp>
        <p:nvSpPr>
          <p:cNvPr id="3" name="Content Placeholder 2">
            <a:extLst>
              <a:ext uri="{FF2B5EF4-FFF2-40B4-BE49-F238E27FC236}">
                <a16:creationId xmlns:a16="http://schemas.microsoft.com/office/drawing/2014/main" id="{9F5FE103-49C3-34CF-0953-015D94A76E4F}"/>
              </a:ext>
            </a:extLst>
          </p:cNvPr>
          <p:cNvSpPr>
            <a:spLocks noGrp="1"/>
          </p:cNvSpPr>
          <p:nvPr>
            <p:ph idx="1"/>
          </p:nvPr>
        </p:nvSpPr>
        <p:spPr/>
        <p:txBody>
          <a:bodyPr/>
          <a:lstStyle/>
          <a:p>
            <a:r>
              <a:rPr lang="en-IN" b="0" i="0" dirty="0">
                <a:solidFill>
                  <a:srgbClr val="202124"/>
                </a:solidFill>
                <a:effectLst/>
                <a:latin typeface="Gill Sans MT" panose="020B0502020104020203" pitchFamily="34" charset="77"/>
              </a:rPr>
              <a:t>A Data Frame is </a:t>
            </a:r>
            <a:r>
              <a:rPr lang="en-IN" b="0" i="0" dirty="0">
                <a:solidFill>
                  <a:srgbClr val="040C28"/>
                </a:solidFill>
                <a:effectLst/>
                <a:latin typeface="Gill Sans MT" panose="020B0502020104020203" pitchFamily="34" charset="77"/>
              </a:rPr>
              <a:t>a data structure that organizes data into a 2-dimensional table of rows and columns</a:t>
            </a:r>
            <a:r>
              <a:rPr lang="en-IN" b="0" i="0" dirty="0">
                <a:solidFill>
                  <a:srgbClr val="202124"/>
                </a:solidFill>
                <a:effectLst/>
                <a:latin typeface="Gill Sans MT" panose="020B0502020104020203" pitchFamily="34" charset="77"/>
              </a:rPr>
              <a:t>, much like a spreadsheet.</a:t>
            </a:r>
            <a:endParaRPr lang="en-US" dirty="0">
              <a:latin typeface="Gill Sans MT" panose="020B0502020104020203" pitchFamily="34" charset="77"/>
            </a:endParaRPr>
          </a:p>
        </p:txBody>
      </p:sp>
    </p:spTree>
    <p:extLst>
      <p:ext uri="{BB962C8B-B14F-4D97-AF65-F5344CB8AC3E}">
        <p14:creationId xmlns:p14="http://schemas.microsoft.com/office/powerpoint/2010/main" val="280260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913A-E93F-C92D-314A-E203817830B9}"/>
              </a:ext>
            </a:extLst>
          </p:cNvPr>
          <p:cNvSpPr>
            <a:spLocks noGrp="1"/>
          </p:cNvSpPr>
          <p:nvPr>
            <p:ph type="title"/>
          </p:nvPr>
        </p:nvSpPr>
        <p:spPr/>
        <p:txBody>
          <a:bodyPr/>
          <a:lstStyle/>
          <a:p>
            <a:r>
              <a:rPr lang="en-US" dirty="0">
                <a:latin typeface="Gill Sans MT" panose="020B0502020104020203" pitchFamily="34" charset="77"/>
              </a:rPr>
              <a:t>Extracting Independent and Dependent Variables:</a:t>
            </a:r>
          </a:p>
        </p:txBody>
      </p:sp>
      <p:sp>
        <p:nvSpPr>
          <p:cNvPr id="3" name="Content Placeholder 2">
            <a:extLst>
              <a:ext uri="{FF2B5EF4-FFF2-40B4-BE49-F238E27FC236}">
                <a16:creationId xmlns:a16="http://schemas.microsoft.com/office/drawing/2014/main" id="{A002BC9A-4FA2-ADEE-B4EA-7A0BF00F3918}"/>
              </a:ext>
            </a:extLst>
          </p:cNvPr>
          <p:cNvSpPr>
            <a:spLocks noGrp="1"/>
          </p:cNvSpPr>
          <p:nvPr>
            <p:ph idx="1"/>
          </p:nvPr>
        </p:nvSpPr>
        <p:spPr/>
        <p:txBody>
          <a:bodyPr/>
          <a:lstStyle/>
          <a:p>
            <a:pPr algn="just"/>
            <a:r>
              <a:rPr lang="en-US" dirty="0">
                <a:latin typeface="Gill Sans MT" panose="020B0502020104020203" pitchFamily="34" charset="77"/>
              </a:rPr>
              <a:t>In machine learning, it is important to distinguish the matrix of features (independent variables) and dependent variables from dataset.</a:t>
            </a:r>
          </a:p>
          <a:p>
            <a:pPr algn="just"/>
            <a:r>
              <a:rPr lang="en-US" dirty="0">
                <a:latin typeface="Gill Sans MT" panose="020B0502020104020203" pitchFamily="34" charset="77"/>
              </a:rPr>
              <a:t>For </a:t>
            </a:r>
            <a:r>
              <a:rPr lang="en-US" dirty="0" err="1">
                <a:latin typeface="Gill Sans MT" panose="020B0502020104020203" pitchFamily="34" charset="77"/>
              </a:rPr>
              <a:t>Eg</a:t>
            </a:r>
            <a:r>
              <a:rPr lang="en-US" dirty="0">
                <a:latin typeface="Gill Sans MT" panose="020B0502020104020203" pitchFamily="34" charset="77"/>
              </a:rPr>
              <a:t>: In our dataset, there are three independent variables that are Country, Age and Salary, and one is a dependent variable which is purchased.</a:t>
            </a:r>
          </a:p>
        </p:txBody>
      </p:sp>
    </p:spTree>
    <p:extLst>
      <p:ext uri="{BB962C8B-B14F-4D97-AF65-F5344CB8AC3E}">
        <p14:creationId xmlns:p14="http://schemas.microsoft.com/office/powerpoint/2010/main" val="53976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67E91-8341-F51F-29FB-21AE347B1BED}"/>
              </a:ext>
            </a:extLst>
          </p:cNvPr>
          <p:cNvSpPr txBox="1"/>
          <p:nvPr/>
        </p:nvSpPr>
        <p:spPr>
          <a:xfrm>
            <a:off x="365760" y="88404"/>
            <a:ext cx="10229850" cy="4893647"/>
          </a:xfrm>
          <a:prstGeom prst="rect">
            <a:avLst/>
          </a:prstGeom>
          <a:noFill/>
        </p:spPr>
        <p:txBody>
          <a:bodyPr wrap="square">
            <a:spAutoFit/>
          </a:bodyPr>
          <a:lstStyle/>
          <a:p>
            <a:r>
              <a:rPr lang="en-US" sz="2400" dirty="0">
                <a:highlight>
                  <a:srgbClr val="FFFF00"/>
                </a:highlight>
                <a:latin typeface="Gill Sans MT" panose="020B0502020104020203" pitchFamily="34" charset="77"/>
              </a:rPr>
              <a:t>Extracting Independent Variables: </a:t>
            </a:r>
            <a:r>
              <a:rPr lang="en-US" sz="2400" dirty="0">
                <a:latin typeface="Gill Sans MT" panose="020B0502020104020203" pitchFamily="34" charset="77"/>
              </a:rPr>
              <a:t>To extract an independent variable, we will use</a:t>
            </a:r>
          </a:p>
          <a:p>
            <a:r>
              <a:rPr lang="en-US" sz="2400" dirty="0" err="1">
                <a:latin typeface="Gill Sans MT" panose="020B0502020104020203" pitchFamily="34" charset="77"/>
              </a:rPr>
              <a:t>iloc</a:t>
            </a:r>
            <a:r>
              <a:rPr lang="en-US" sz="2400" dirty="0">
                <a:latin typeface="Gill Sans MT" panose="020B0502020104020203" pitchFamily="34" charset="77"/>
              </a:rPr>
              <a:t> [ ] method of Pandas library. It is used to extract the required rows and columns from the dataset.</a:t>
            </a:r>
          </a:p>
          <a:p>
            <a:pPr algn="ctr"/>
            <a:r>
              <a:rPr lang="en-US" sz="2400" dirty="0">
                <a:highlight>
                  <a:srgbClr val="FFFF00"/>
                </a:highlight>
                <a:latin typeface="Gill Sans MT" panose="020B0502020104020203" pitchFamily="34" charset="77"/>
              </a:rPr>
              <a:t>For </a:t>
            </a:r>
            <a:r>
              <a:rPr lang="en-US" sz="2400" dirty="0" err="1">
                <a:highlight>
                  <a:srgbClr val="FFFF00"/>
                </a:highlight>
                <a:latin typeface="Gill Sans MT" panose="020B0502020104020203" pitchFamily="34" charset="77"/>
              </a:rPr>
              <a:t>Eg</a:t>
            </a:r>
            <a:r>
              <a:rPr lang="en-US" sz="2400" dirty="0">
                <a:highlight>
                  <a:srgbClr val="FFFF00"/>
                </a:highlight>
                <a:latin typeface="Gill Sans MT" panose="020B0502020104020203" pitchFamily="34" charset="77"/>
              </a:rPr>
              <a:t>: x= </a:t>
            </a:r>
            <a:r>
              <a:rPr lang="en-US" sz="2400" dirty="0" err="1">
                <a:highlight>
                  <a:srgbClr val="FFFF00"/>
                </a:highlight>
                <a:latin typeface="Gill Sans MT" panose="020B0502020104020203" pitchFamily="34" charset="77"/>
              </a:rPr>
              <a:t>data_set</a:t>
            </a:r>
            <a:r>
              <a:rPr lang="en-US" sz="2400" dirty="0">
                <a:highlight>
                  <a:srgbClr val="FFFF00"/>
                </a:highlight>
                <a:latin typeface="Gill Sans MT" panose="020B0502020104020203" pitchFamily="34" charset="77"/>
              </a:rPr>
              <a:t>. </a:t>
            </a:r>
            <a:r>
              <a:rPr lang="en-US" sz="2400" dirty="0" err="1">
                <a:highlight>
                  <a:srgbClr val="FFFF00"/>
                </a:highlight>
                <a:latin typeface="Gill Sans MT" panose="020B0502020104020203" pitchFamily="34" charset="77"/>
              </a:rPr>
              <a:t>iloc</a:t>
            </a:r>
            <a:r>
              <a:rPr lang="en-US" sz="2400" dirty="0">
                <a:highlight>
                  <a:srgbClr val="FFFF00"/>
                </a:highlight>
                <a:latin typeface="Gill Sans MT" panose="020B0502020104020203" pitchFamily="34" charset="77"/>
              </a:rPr>
              <a:t> [:,:-1].values</a:t>
            </a:r>
          </a:p>
          <a:p>
            <a:r>
              <a:rPr lang="en-US" sz="2400" dirty="0">
                <a:latin typeface="Gill Sans MT" panose="020B0502020104020203" pitchFamily="34" charset="77"/>
              </a:rPr>
              <a:t>In the above code, the first colon (:) is used to take all the rows, and the second colon (:) is for all the columns. Here we have used (:-1), because we don't want to take the last column as it contains the dependent variable. So by doing this, we will get the matrix of features.</a:t>
            </a:r>
          </a:p>
          <a:p>
            <a:r>
              <a:rPr lang="en-US" sz="2400" dirty="0">
                <a:highlight>
                  <a:srgbClr val="FFFF00"/>
                </a:highlight>
                <a:latin typeface="Gill Sans MT" panose="020B0502020104020203" pitchFamily="34" charset="77"/>
              </a:rPr>
              <a:t>Extracting dependent Variables: </a:t>
            </a:r>
            <a:r>
              <a:rPr lang="en-US" sz="2400" dirty="0">
                <a:latin typeface="Gill Sans MT" panose="020B0502020104020203" pitchFamily="34" charset="77"/>
              </a:rPr>
              <a:t>To extract dependent variables, again, we will use</a:t>
            </a:r>
          </a:p>
          <a:p>
            <a:r>
              <a:rPr lang="en-US" sz="2400" dirty="0">
                <a:latin typeface="Gill Sans MT" panose="020B0502020104020203" pitchFamily="34" charset="77"/>
              </a:rPr>
              <a:t>Pandas .</a:t>
            </a:r>
            <a:r>
              <a:rPr lang="en-US" sz="2400" dirty="0" err="1">
                <a:latin typeface="Gill Sans MT" panose="020B0502020104020203" pitchFamily="34" charset="77"/>
              </a:rPr>
              <a:t>iloc</a:t>
            </a:r>
            <a:r>
              <a:rPr lang="en-US" sz="2400" dirty="0">
                <a:latin typeface="Gill Sans MT" panose="020B0502020104020203" pitchFamily="34" charset="77"/>
              </a:rPr>
              <a:t>[] method.</a:t>
            </a:r>
          </a:p>
          <a:p>
            <a:pPr algn="ctr"/>
            <a:r>
              <a:rPr lang="en-US" sz="2400" dirty="0">
                <a:highlight>
                  <a:srgbClr val="FFFF00"/>
                </a:highlight>
                <a:latin typeface="Gill Sans MT" panose="020B0502020104020203" pitchFamily="34" charset="77"/>
              </a:rPr>
              <a:t>For </a:t>
            </a:r>
            <a:r>
              <a:rPr lang="en-US" sz="2400" dirty="0" err="1">
                <a:highlight>
                  <a:srgbClr val="FFFF00"/>
                </a:highlight>
                <a:latin typeface="Gill Sans MT" panose="020B0502020104020203" pitchFamily="34" charset="77"/>
              </a:rPr>
              <a:t>Eg</a:t>
            </a:r>
            <a:r>
              <a:rPr lang="en-US" sz="2400" dirty="0">
                <a:highlight>
                  <a:srgbClr val="FFFF00"/>
                </a:highlight>
                <a:latin typeface="Gill Sans MT" panose="020B0502020104020203" pitchFamily="34" charset="77"/>
              </a:rPr>
              <a:t>: y= </a:t>
            </a:r>
            <a:r>
              <a:rPr lang="en-US" sz="2400" dirty="0" err="1">
                <a:highlight>
                  <a:srgbClr val="FFFF00"/>
                </a:highlight>
                <a:latin typeface="Gill Sans MT" panose="020B0502020104020203" pitchFamily="34" charset="77"/>
              </a:rPr>
              <a:t>data_set</a:t>
            </a:r>
            <a:r>
              <a:rPr lang="en-US" sz="2400" dirty="0">
                <a:highlight>
                  <a:srgbClr val="FFFF00"/>
                </a:highlight>
                <a:latin typeface="Gill Sans MT" panose="020B0502020104020203" pitchFamily="34" charset="77"/>
              </a:rPr>
              <a:t>. </a:t>
            </a:r>
            <a:r>
              <a:rPr lang="en-US" sz="2400" dirty="0" err="1">
                <a:highlight>
                  <a:srgbClr val="FFFF00"/>
                </a:highlight>
                <a:latin typeface="Gill Sans MT" panose="020B0502020104020203" pitchFamily="34" charset="77"/>
              </a:rPr>
              <a:t>iloc</a:t>
            </a:r>
            <a:r>
              <a:rPr lang="en-US" sz="2400" dirty="0">
                <a:highlight>
                  <a:srgbClr val="FFFF00"/>
                </a:highlight>
                <a:latin typeface="Gill Sans MT" panose="020B0502020104020203" pitchFamily="34" charset="77"/>
              </a:rPr>
              <a:t> [:, 3].values</a:t>
            </a:r>
          </a:p>
          <a:p>
            <a:r>
              <a:rPr lang="en-US" sz="2400" dirty="0">
                <a:latin typeface="Gill Sans MT" panose="020B0502020104020203" pitchFamily="34" charset="77"/>
              </a:rPr>
              <a:t>Here we have taken all the rows with the last column only. It will give the array of dependent variables.</a:t>
            </a:r>
          </a:p>
        </p:txBody>
      </p:sp>
    </p:spTree>
    <p:extLst>
      <p:ext uri="{BB962C8B-B14F-4D97-AF65-F5344CB8AC3E}">
        <p14:creationId xmlns:p14="http://schemas.microsoft.com/office/powerpoint/2010/main" val="5905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B5A5-69E9-626B-EC54-A67BED56A420}"/>
              </a:ext>
            </a:extLst>
          </p:cNvPr>
          <p:cNvSpPr>
            <a:spLocks noGrp="1"/>
          </p:cNvSpPr>
          <p:nvPr>
            <p:ph type="title"/>
          </p:nvPr>
        </p:nvSpPr>
        <p:spPr/>
        <p:txBody>
          <a:bodyPr/>
          <a:lstStyle/>
          <a:p>
            <a:r>
              <a:rPr lang="en-US" dirty="0">
                <a:latin typeface="Gill Sans MT" panose="020B0502020104020203" pitchFamily="34" charset="77"/>
              </a:rPr>
              <a:t>Identification of Duplicate records</a:t>
            </a:r>
            <a:endParaRPr lang="en-US" dirty="0"/>
          </a:p>
        </p:txBody>
      </p:sp>
      <p:pic>
        <p:nvPicPr>
          <p:cNvPr id="5" name="Content Placeholder 4">
            <a:extLst>
              <a:ext uri="{FF2B5EF4-FFF2-40B4-BE49-F238E27FC236}">
                <a16:creationId xmlns:a16="http://schemas.microsoft.com/office/drawing/2014/main" id="{103A3CF3-D6F7-D4C2-FFFA-0AE0670223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25601"/>
            <a:ext cx="10972800" cy="4957761"/>
          </a:xfrm>
        </p:spPr>
      </p:pic>
    </p:spTree>
    <p:extLst>
      <p:ext uri="{BB962C8B-B14F-4D97-AF65-F5344CB8AC3E}">
        <p14:creationId xmlns:p14="http://schemas.microsoft.com/office/powerpoint/2010/main" val="133721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22AB-2523-E3D6-01EA-C01CB0AF0693}"/>
              </a:ext>
            </a:extLst>
          </p:cNvPr>
          <p:cNvSpPr>
            <a:spLocks noGrp="1"/>
          </p:cNvSpPr>
          <p:nvPr>
            <p:ph type="title"/>
          </p:nvPr>
        </p:nvSpPr>
        <p:spPr/>
        <p:txBody>
          <a:bodyPr/>
          <a:lstStyle/>
          <a:p>
            <a:r>
              <a:rPr lang="en-US" dirty="0">
                <a:latin typeface="Gill Sans MT" panose="020B0502020104020203" pitchFamily="34" charset="77"/>
              </a:rPr>
              <a:t>Removal of duplicate rows</a:t>
            </a:r>
          </a:p>
        </p:txBody>
      </p:sp>
      <p:pic>
        <p:nvPicPr>
          <p:cNvPr id="5" name="Content Placeholder 4">
            <a:extLst>
              <a:ext uri="{FF2B5EF4-FFF2-40B4-BE49-F238E27FC236}">
                <a16:creationId xmlns:a16="http://schemas.microsoft.com/office/drawing/2014/main" id="{0D7E3B05-7706-6200-D631-B7FB8B893E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803401"/>
            <a:ext cx="10972800" cy="4268561"/>
          </a:xfrm>
        </p:spPr>
      </p:pic>
    </p:spTree>
    <p:extLst>
      <p:ext uri="{BB962C8B-B14F-4D97-AF65-F5344CB8AC3E}">
        <p14:creationId xmlns:p14="http://schemas.microsoft.com/office/powerpoint/2010/main" val="146109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8A19-5993-E75F-A530-28A9122448E3}"/>
              </a:ext>
            </a:extLst>
          </p:cNvPr>
          <p:cNvSpPr>
            <a:spLocks noGrp="1"/>
          </p:cNvSpPr>
          <p:nvPr>
            <p:ph type="title"/>
          </p:nvPr>
        </p:nvSpPr>
        <p:spPr/>
        <p:txBody>
          <a:bodyPr/>
          <a:lstStyle/>
          <a:p>
            <a:r>
              <a:rPr lang="en-US" dirty="0">
                <a:latin typeface="Gill Sans MT" panose="020B0502020104020203" pitchFamily="34" charset="77"/>
              </a:rPr>
              <a:t>Finding Missing Data</a:t>
            </a:r>
          </a:p>
        </p:txBody>
      </p:sp>
      <p:sp>
        <p:nvSpPr>
          <p:cNvPr id="3" name="Content Placeholder 2">
            <a:extLst>
              <a:ext uri="{FF2B5EF4-FFF2-40B4-BE49-F238E27FC236}">
                <a16:creationId xmlns:a16="http://schemas.microsoft.com/office/drawing/2014/main" id="{B84717A0-CE49-A3DC-2EF3-B3804EF34976}"/>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Mean, Median, or Mode Imputation:</a:t>
            </a:r>
            <a:endParaRPr lang="en-IN" b="0" i="0" dirty="0">
              <a:solidFill>
                <a:srgbClr val="374151"/>
              </a:solidFill>
              <a:effectLst/>
              <a:latin typeface="Gill Sans MT" panose="020B0502020104020203" pitchFamily="34" charset="77"/>
            </a:endParaRPr>
          </a:p>
          <a:p>
            <a:pPr marL="0" indent="0" algn="l">
              <a:buNone/>
            </a:pPr>
            <a:r>
              <a:rPr lang="en-IN" b="0" i="0" dirty="0">
                <a:solidFill>
                  <a:srgbClr val="374151"/>
                </a:solidFill>
                <a:effectLst/>
                <a:latin typeface="Gill Sans MT" panose="020B0502020104020203" pitchFamily="34" charset="77"/>
              </a:rPr>
              <a:t>Replace missing values with the mean, median, or mode of the respective column. This is suitable for numerical features.</a:t>
            </a:r>
          </a:p>
          <a:p>
            <a:pPr marL="0" indent="0" algn="l">
              <a:buNone/>
            </a:pPr>
            <a:endParaRPr lang="en-IN" dirty="0">
              <a:solidFill>
                <a:srgbClr val="374151"/>
              </a:solidFill>
              <a:latin typeface="Gill Sans MT" panose="020B0502020104020203" pitchFamily="34" charset="77"/>
            </a:endParaRPr>
          </a:p>
          <a:p>
            <a:pPr marL="0" indent="0" algn="l">
              <a:buNone/>
            </a:pPr>
            <a:r>
              <a:rPr lang="en-IN" b="0" i="0" dirty="0">
                <a:solidFill>
                  <a:srgbClr val="374151"/>
                </a:solidFill>
                <a:effectLst/>
                <a:latin typeface="Gill Sans MT" panose="020B0502020104020203" pitchFamily="34" charset="77"/>
              </a:rPr>
              <a:t># Assuming '</a:t>
            </a:r>
            <a:r>
              <a:rPr lang="en-IN" b="0" i="0" dirty="0" err="1">
                <a:solidFill>
                  <a:srgbClr val="374151"/>
                </a:solidFill>
                <a:effectLst/>
                <a:latin typeface="Gill Sans MT" panose="020B0502020104020203" pitchFamily="34" charset="77"/>
              </a:rPr>
              <a:t>df</a:t>
            </a:r>
            <a:r>
              <a:rPr lang="en-IN" b="0" i="0" dirty="0">
                <a:solidFill>
                  <a:srgbClr val="374151"/>
                </a:solidFill>
                <a:effectLst/>
                <a:latin typeface="Gill Sans MT" panose="020B0502020104020203" pitchFamily="34" charset="77"/>
              </a:rPr>
              <a:t>' is your </a:t>
            </a:r>
            <a:r>
              <a:rPr lang="en-IN" b="0" i="0" dirty="0" err="1">
                <a:solidFill>
                  <a:srgbClr val="374151"/>
                </a:solidFill>
                <a:effectLst/>
                <a:latin typeface="Gill Sans MT" panose="020B0502020104020203" pitchFamily="34" charset="77"/>
              </a:rPr>
              <a:t>DataFrame</a:t>
            </a:r>
            <a:endParaRPr lang="en-IN" b="0" i="0" dirty="0">
              <a:solidFill>
                <a:srgbClr val="374151"/>
              </a:solidFill>
              <a:effectLst/>
              <a:latin typeface="Gill Sans MT" panose="020B0502020104020203" pitchFamily="34" charset="77"/>
            </a:endParaRPr>
          </a:p>
          <a:p>
            <a:pPr marL="0" indent="0" algn="l">
              <a:buNone/>
            </a:pPr>
            <a:r>
              <a:rPr lang="en-IN" b="0" i="0" dirty="0" err="1">
                <a:solidFill>
                  <a:srgbClr val="374151"/>
                </a:solidFill>
                <a:effectLst/>
                <a:latin typeface="Gill Sans MT" panose="020B0502020104020203" pitchFamily="34" charset="77"/>
              </a:rPr>
              <a:t>df.fillna</a:t>
            </a:r>
            <a:r>
              <a:rPr lang="en-IN" b="0" i="0" dirty="0">
                <a:solidFill>
                  <a:srgbClr val="374151"/>
                </a:solidFill>
                <a:effectLst/>
                <a:latin typeface="Gill Sans MT" panose="020B0502020104020203" pitchFamily="34" charset="77"/>
              </a:rPr>
              <a:t>(</a:t>
            </a:r>
            <a:r>
              <a:rPr lang="en-IN" b="0" i="0" dirty="0" err="1">
                <a:solidFill>
                  <a:srgbClr val="374151"/>
                </a:solidFill>
                <a:effectLst/>
                <a:latin typeface="Gill Sans MT" panose="020B0502020104020203" pitchFamily="34" charset="77"/>
              </a:rPr>
              <a:t>df.mean</a:t>
            </a:r>
            <a:r>
              <a:rPr lang="en-IN" b="0" i="0" dirty="0">
                <a:solidFill>
                  <a:srgbClr val="374151"/>
                </a:solidFill>
                <a:effectLst/>
                <a:latin typeface="Gill Sans MT" panose="020B0502020104020203" pitchFamily="34" charset="77"/>
              </a:rPr>
              <a:t>(), </a:t>
            </a:r>
            <a:r>
              <a:rPr lang="en-IN" b="0" i="0" dirty="0" err="1">
                <a:solidFill>
                  <a:srgbClr val="374151"/>
                </a:solidFill>
                <a:effectLst/>
                <a:latin typeface="Gill Sans MT" panose="020B0502020104020203" pitchFamily="34" charset="77"/>
              </a:rPr>
              <a:t>inplace</a:t>
            </a:r>
            <a:r>
              <a:rPr lang="en-IN" b="0" i="0" dirty="0">
                <a:solidFill>
                  <a:srgbClr val="374151"/>
                </a:solidFill>
                <a:effectLst/>
                <a:latin typeface="Gill Sans MT" panose="020B0502020104020203" pitchFamily="34" charset="77"/>
              </a:rPr>
              <a:t>=True)  # Use </a:t>
            </a:r>
            <a:r>
              <a:rPr lang="en-IN" b="0" i="0" dirty="0" err="1">
                <a:solidFill>
                  <a:srgbClr val="374151"/>
                </a:solidFill>
                <a:effectLst/>
                <a:latin typeface="Gill Sans MT" panose="020B0502020104020203" pitchFamily="34" charset="77"/>
              </a:rPr>
              <a:t>df.median</a:t>
            </a:r>
            <a:r>
              <a:rPr lang="en-IN" b="0" i="0" dirty="0">
                <a:solidFill>
                  <a:srgbClr val="374151"/>
                </a:solidFill>
                <a:effectLst/>
                <a:latin typeface="Gill Sans MT" panose="020B0502020104020203" pitchFamily="34" charset="77"/>
              </a:rPr>
              <a:t>() or </a:t>
            </a:r>
            <a:r>
              <a:rPr lang="en-IN" b="0" i="0" dirty="0" err="1">
                <a:solidFill>
                  <a:srgbClr val="374151"/>
                </a:solidFill>
                <a:effectLst/>
                <a:latin typeface="Gill Sans MT" panose="020B0502020104020203" pitchFamily="34" charset="77"/>
              </a:rPr>
              <a:t>df.mode</a:t>
            </a:r>
            <a:r>
              <a:rPr lang="en-IN" b="0" i="0" dirty="0">
                <a:solidFill>
                  <a:srgbClr val="374151"/>
                </a:solidFill>
                <a:effectLst/>
                <a:latin typeface="Gill Sans MT" panose="020B0502020104020203" pitchFamily="34" charset="77"/>
              </a:rPr>
              <a:t>().</a:t>
            </a:r>
            <a:r>
              <a:rPr lang="en-IN" b="0" i="0" dirty="0" err="1">
                <a:solidFill>
                  <a:srgbClr val="374151"/>
                </a:solidFill>
                <a:effectLst/>
                <a:latin typeface="Gill Sans MT" panose="020B0502020104020203" pitchFamily="34" charset="77"/>
              </a:rPr>
              <a:t>iloc</a:t>
            </a:r>
            <a:r>
              <a:rPr lang="en-IN" b="0" i="0" dirty="0">
                <a:solidFill>
                  <a:srgbClr val="374151"/>
                </a:solidFill>
                <a:effectLst/>
                <a:latin typeface="Gill Sans MT" panose="020B0502020104020203" pitchFamily="34" charset="77"/>
              </a:rPr>
              <a:t>[0] for median or mode</a:t>
            </a:r>
          </a:p>
          <a:p>
            <a:pPr marL="0" indent="0" algn="l">
              <a:buNone/>
            </a:pPr>
            <a:endParaRPr lang="en-IN" b="0" i="0" dirty="0">
              <a:solidFill>
                <a:srgbClr val="374151"/>
              </a:solidFill>
              <a:effectLst/>
              <a:latin typeface="Gill Sans MT" panose="020B0502020104020203" pitchFamily="34" charset="77"/>
            </a:endParaRPr>
          </a:p>
          <a:p>
            <a:endParaRPr lang="en-US" dirty="0"/>
          </a:p>
        </p:txBody>
      </p:sp>
    </p:spTree>
    <p:extLst>
      <p:ext uri="{BB962C8B-B14F-4D97-AF65-F5344CB8AC3E}">
        <p14:creationId xmlns:p14="http://schemas.microsoft.com/office/powerpoint/2010/main" val="263367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52E0-6EDA-9C6B-4A41-2FB49E0C26D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9371819-8298-0860-BAB2-9D32A2088748}"/>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Forward Fill or Backward Fill:</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Propagate the last known value forward or the next known value backward.</a:t>
            </a:r>
          </a:p>
          <a:p>
            <a:r>
              <a:rPr lang="en-US" dirty="0" err="1">
                <a:highlight>
                  <a:srgbClr val="FFFF00"/>
                </a:highlight>
              </a:rPr>
              <a:t>df.fillna</a:t>
            </a:r>
            <a:r>
              <a:rPr lang="en-US" dirty="0">
                <a:highlight>
                  <a:srgbClr val="FFFF00"/>
                </a:highlight>
              </a:rPr>
              <a:t>(method='</a:t>
            </a:r>
            <a:r>
              <a:rPr lang="en-US" dirty="0" err="1">
                <a:highlight>
                  <a:srgbClr val="FFFF00"/>
                </a:highlight>
              </a:rPr>
              <a:t>ffill</a:t>
            </a:r>
            <a:r>
              <a:rPr lang="en-US" dirty="0">
                <a:highlight>
                  <a:srgbClr val="FFFF00"/>
                </a:highlight>
              </a:rPr>
              <a:t>', </a:t>
            </a:r>
            <a:r>
              <a:rPr lang="en-US" dirty="0" err="1">
                <a:highlight>
                  <a:srgbClr val="FFFF00"/>
                </a:highlight>
              </a:rPr>
              <a:t>inplace</a:t>
            </a:r>
            <a:r>
              <a:rPr lang="en-US" dirty="0">
                <a:highlight>
                  <a:srgbClr val="FFFF00"/>
                </a:highlight>
              </a:rPr>
              <a:t>=True)  # Forward fill</a:t>
            </a:r>
          </a:p>
          <a:p>
            <a:r>
              <a:rPr lang="en-US" dirty="0">
                <a:highlight>
                  <a:srgbClr val="FFFF00"/>
                </a:highlight>
              </a:rPr>
              <a:t># Or</a:t>
            </a:r>
          </a:p>
          <a:p>
            <a:r>
              <a:rPr lang="en-US" dirty="0" err="1">
                <a:highlight>
                  <a:srgbClr val="FFFF00"/>
                </a:highlight>
              </a:rPr>
              <a:t>df.fillna</a:t>
            </a:r>
            <a:r>
              <a:rPr lang="en-US" dirty="0">
                <a:highlight>
                  <a:srgbClr val="FFFF00"/>
                </a:highlight>
              </a:rPr>
              <a:t>(method='</a:t>
            </a:r>
            <a:r>
              <a:rPr lang="en-US" dirty="0" err="1">
                <a:highlight>
                  <a:srgbClr val="FFFF00"/>
                </a:highlight>
              </a:rPr>
              <a:t>bfill</a:t>
            </a:r>
            <a:r>
              <a:rPr lang="en-US" dirty="0">
                <a:highlight>
                  <a:srgbClr val="FFFF00"/>
                </a:highlight>
              </a:rPr>
              <a:t>', </a:t>
            </a:r>
            <a:r>
              <a:rPr lang="en-US" dirty="0" err="1">
                <a:highlight>
                  <a:srgbClr val="FFFF00"/>
                </a:highlight>
              </a:rPr>
              <a:t>inplace</a:t>
            </a:r>
            <a:r>
              <a:rPr lang="en-US" dirty="0">
                <a:highlight>
                  <a:srgbClr val="FFFF00"/>
                </a:highlight>
              </a:rPr>
              <a:t>=True)  # Backward fill</a:t>
            </a:r>
          </a:p>
          <a:p>
            <a:endParaRPr lang="en-US" dirty="0"/>
          </a:p>
        </p:txBody>
      </p:sp>
    </p:spTree>
    <p:extLst>
      <p:ext uri="{BB962C8B-B14F-4D97-AF65-F5344CB8AC3E}">
        <p14:creationId xmlns:p14="http://schemas.microsoft.com/office/powerpoint/2010/main" val="1452141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EF07-B17E-6677-45FB-CAE918925C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E433C8-FBB3-C327-F969-075DD4AE2671}"/>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Interpolation:</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Interpolate missing values based on the values around them. This is useful for time series data or data with a natural order.</a:t>
            </a:r>
          </a:p>
          <a:p>
            <a:pPr algn="l">
              <a:buFont typeface="Arial" panose="020B0604020202020204" pitchFamily="34" charset="0"/>
              <a:buChar char="•"/>
            </a:pPr>
            <a:r>
              <a:rPr lang="en-IN" b="0" i="0" dirty="0" err="1">
                <a:solidFill>
                  <a:srgbClr val="374151"/>
                </a:solidFill>
                <a:effectLst/>
                <a:highlight>
                  <a:srgbClr val="FFFF00"/>
                </a:highlight>
                <a:latin typeface="Gill Sans MT" panose="020B0502020104020203" pitchFamily="34" charset="77"/>
              </a:rPr>
              <a:t>df.interpolate</a:t>
            </a:r>
            <a:r>
              <a:rPr lang="en-IN" b="0" i="0" dirty="0">
                <a:solidFill>
                  <a:srgbClr val="374151"/>
                </a:solidFill>
                <a:effectLst/>
                <a:highlight>
                  <a:srgbClr val="FFFF00"/>
                </a:highlight>
                <a:latin typeface="Gill Sans MT" panose="020B0502020104020203" pitchFamily="34" charset="77"/>
              </a:rPr>
              <a:t>(method='linear', </a:t>
            </a:r>
            <a:r>
              <a:rPr lang="en-IN" b="0" i="0" dirty="0" err="1">
                <a:solidFill>
                  <a:srgbClr val="374151"/>
                </a:solidFill>
                <a:effectLst/>
                <a:highlight>
                  <a:srgbClr val="FFFF00"/>
                </a:highlight>
                <a:latin typeface="Gill Sans MT" panose="020B0502020104020203" pitchFamily="34" charset="77"/>
              </a:rPr>
              <a:t>inplace</a:t>
            </a:r>
            <a:r>
              <a:rPr lang="en-IN" b="0" i="0" dirty="0">
                <a:solidFill>
                  <a:srgbClr val="374151"/>
                </a:solidFill>
                <a:effectLst/>
                <a:highlight>
                  <a:srgbClr val="FFFF00"/>
                </a:highlight>
                <a:latin typeface="Gill Sans MT" panose="020B0502020104020203" pitchFamily="34" charset="77"/>
              </a:rPr>
              <a:t>=True)</a:t>
            </a:r>
          </a:p>
          <a:p>
            <a:pPr algn="l">
              <a:buFont typeface="Arial" panose="020B0604020202020204" pitchFamily="34" charset="0"/>
              <a:buChar char="•"/>
            </a:pPr>
            <a:endParaRPr lang="en-IN" b="0" i="0" dirty="0">
              <a:solidFill>
                <a:srgbClr val="374151"/>
              </a:solidFill>
              <a:effectLst/>
              <a:latin typeface="Gill Sans MT" panose="020B0502020104020203" pitchFamily="34" charset="77"/>
            </a:endParaRPr>
          </a:p>
          <a:p>
            <a:endParaRPr lang="en-US" dirty="0"/>
          </a:p>
        </p:txBody>
      </p:sp>
    </p:spTree>
    <p:extLst>
      <p:ext uri="{BB962C8B-B14F-4D97-AF65-F5344CB8AC3E}">
        <p14:creationId xmlns:p14="http://schemas.microsoft.com/office/powerpoint/2010/main" val="6134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0A67-CA95-FF8C-796B-7201E04275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28716C-5819-9EFE-05C4-F6FF7849F1B0}"/>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Interpolation:</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Interpolate missing values based on the values around them. This is useful for time series data or data with a natural order.</a:t>
            </a:r>
            <a:endParaRPr lang="en-US" dirty="0">
              <a:highlight>
                <a:srgbClr val="FFFF00"/>
              </a:highlight>
              <a:latin typeface="Gill Sans MT" panose="020B0502020104020203" pitchFamily="34" charset="77"/>
            </a:endParaRPr>
          </a:p>
          <a:p>
            <a:endParaRPr lang="en-US" dirty="0">
              <a:highlight>
                <a:srgbClr val="FFFF00"/>
              </a:highlight>
            </a:endParaRPr>
          </a:p>
          <a:p>
            <a:r>
              <a:rPr lang="en-US" dirty="0" err="1">
                <a:highlight>
                  <a:srgbClr val="FFFF00"/>
                </a:highlight>
              </a:rPr>
              <a:t>df.fillna</a:t>
            </a:r>
            <a:r>
              <a:rPr lang="en-US" dirty="0">
                <a:highlight>
                  <a:srgbClr val="FFFF00"/>
                </a:highlight>
              </a:rPr>
              <a:t>(value=0, </a:t>
            </a:r>
            <a:r>
              <a:rPr lang="en-US" dirty="0" err="1">
                <a:highlight>
                  <a:srgbClr val="FFFF00"/>
                </a:highlight>
              </a:rPr>
              <a:t>inplace</a:t>
            </a:r>
            <a:r>
              <a:rPr lang="en-US" dirty="0">
                <a:highlight>
                  <a:srgbClr val="FFFF00"/>
                </a:highlight>
              </a:rPr>
              <a:t>=True)  # Replace with 0; you can use any constant</a:t>
            </a:r>
          </a:p>
          <a:p>
            <a:endParaRPr lang="en-US" dirty="0"/>
          </a:p>
        </p:txBody>
      </p:sp>
    </p:spTree>
    <p:extLst>
      <p:ext uri="{BB962C8B-B14F-4D97-AF65-F5344CB8AC3E}">
        <p14:creationId xmlns:p14="http://schemas.microsoft.com/office/powerpoint/2010/main" val="2420454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3953-52B9-6975-BF69-58F63114781D}"/>
              </a:ext>
            </a:extLst>
          </p:cNvPr>
          <p:cNvSpPr>
            <a:spLocks noGrp="1"/>
          </p:cNvSpPr>
          <p:nvPr>
            <p:ph type="title"/>
          </p:nvPr>
        </p:nvSpPr>
        <p:spPr/>
        <p:txBody>
          <a:bodyPr/>
          <a:lstStyle/>
          <a:p>
            <a:pPr algn="ctr"/>
            <a:r>
              <a:rPr lang="en-US" dirty="0">
                <a:latin typeface="Gill Sans MT" panose="020B0502020104020203" pitchFamily="34" charset="77"/>
              </a:rPr>
              <a:t>Why do we need Data Pre-processing?</a:t>
            </a:r>
          </a:p>
        </p:txBody>
      </p:sp>
      <p:sp>
        <p:nvSpPr>
          <p:cNvPr id="3" name="Content Placeholder 2">
            <a:extLst>
              <a:ext uri="{FF2B5EF4-FFF2-40B4-BE49-F238E27FC236}">
                <a16:creationId xmlns:a16="http://schemas.microsoft.com/office/drawing/2014/main" id="{4E12744E-4E63-E649-039F-4C841C02F250}"/>
              </a:ext>
            </a:extLst>
          </p:cNvPr>
          <p:cNvSpPr>
            <a:spLocks noGrp="1"/>
          </p:cNvSpPr>
          <p:nvPr>
            <p:ph idx="1"/>
          </p:nvPr>
        </p:nvSpPr>
        <p:spPr/>
        <p:txBody>
          <a:bodyPr/>
          <a:lstStyle/>
          <a:p>
            <a:pPr algn="just"/>
            <a:r>
              <a:rPr lang="en-US" dirty="0">
                <a:latin typeface="Gill Sans MT" panose="020B0502020104020203" pitchFamily="34" charset="77"/>
              </a:rPr>
              <a:t>A real-world data generally contains noises, missing values, and maybe in an unusable format which cannot be directly used for machine learning models. Data pre-processing is required tasks for cleaning the data and making it suitable for a machine learning model which also increases the accuracy and efficiency of a machine learning model</a:t>
            </a:r>
          </a:p>
        </p:txBody>
      </p:sp>
    </p:spTree>
    <p:extLst>
      <p:ext uri="{BB962C8B-B14F-4D97-AF65-F5344CB8AC3E}">
        <p14:creationId xmlns:p14="http://schemas.microsoft.com/office/powerpoint/2010/main" val="726340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77DF-1E88-5323-3E15-035B855861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4EB6AA-D0D2-C842-77E6-F4BE39BCC463}"/>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Constant Value Imputation:</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Replace missing values with a constant value.</a:t>
            </a:r>
          </a:p>
          <a:p>
            <a:r>
              <a:rPr lang="en-US" dirty="0" err="1">
                <a:highlight>
                  <a:srgbClr val="FFFF00"/>
                </a:highlight>
              </a:rPr>
              <a:t>df.fillna</a:t>
            </a:r>
            <a:r>
              <a:rPr lang="en-US" dirty="0">
                <a:highlight>
                  <a:srgbClr val="FFFF00"/>
                </a:highlight>
              </a:rPr>
              <a:t>(value=0, </a:t>
            </a:r>
            <a:r>
              <a:rPr lang="en-US" dirty="0" err="1">
                <a:highlight>
                  <a:srgbClr val="FFFF00"/>
                </a:highlight>
              </a:rPr>
              <a:t>inplace</a:t>
            </a:r>
            <a:r>
              <a:rPr lang="en-US" dirty="0">
                <a:highlight>
                  <a:srgbClr val="FFFF00"/>
                </a:highlight>
              </a:rPr>
              <a:t>=True)  # Replace with 0; you can use any constant</a:t>
            </a:r>
          </a:p>
          <a:p>
            <a:endParaRPr lang="en-US" dirty="0"/>
          </a:p>
        </p:txBody>
      </p:sp>
    </p:spTree>
    <p:extLst>
      <p:ext uri="{BB962C8B-B14F-4D97-AF65-F5344CB8AC3E}">
        <p14:creationId xmlns:p14="http://schemas.microsoft.com/office/powerpoint/2010/main" val="79974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F56B-4A59-12EE-19B6-1BFE328CD7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2BA92F-B518-FA16-CA2C-0DAB42A40EA1}"/>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Remove Rows or Columns:</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If the number of missing values is small, you might consider removing the corresponding rows or columns.</a:t>
            </a:r>
          </a:p>
          <a:p>
            <a:pPr algn="l">
              <a:buFont typeface="Arial" panose="020B0604020202020204" pitchFamily="34" charset="0"/>
              <a:buChar char="•"/>
            </a:pPr>
            <a:r>
              <a:rPr lang="en-IN" b="0" i="0" dirty="0" err="1">
                <a:solidFill>
                  <a:srgbClr val="374151"/>
                </a:solidFill>
                <a:effectLst/>
                <a:highlight>
                  <a:srgbClr val="FFFF00"/>
                </a:highlight>
                <a:latin typeface="Gill Sans MT" panose="020B0502020104020203" pitchFamily="34" charset="77"/>
              </a:rPr>
              <a:t>df.dropna</a:t>
            </a:r>
            <a:r>
              <a:rPr lang="en-IN" b="0" i="0" dirty="0">
                <a:solidFill>
                  <a:srgbClr val="374151"/>
                </a:solidFill>
                <a:effectLst/>
                <a:highlight>
                  <a:srgbClr val="FFFF00"/>
                </a:highlight>
                <a:latin typeface="Gill Sans MT" panose="020B0502020104020203" pitchFamily="34" charset="77"/>
              </a:rPr>
              <a:t>(axis=0, </a:t>
            </a:r>
            <a:r>
              <a:rPr lang="en-IN" b="0" i="0" dirty="0" err="1">
                <a:solidFill>
                  <a:srgbClr val="374151"/>
                </a:solidFill>
                <a:effectLst/>
                <a:highlight>
                  <a:srgbClr val="FFFF00"/>
                </a:highlight>
                <a:latin typeface="Gill Sans MT" panose="020B0502020104020203" pitchFamily="34" charset="77"/>
              </a:rPr>
              <a:t>inplace</a:t>
            </a:r>
            <a:r>
              <a:rPr lang="en-IN" b="0" i="0" dirty="0">
                <a:solidFill>
                  <a:srgbClr val="374151"/>
                </a:solidFill>
                <a:effectLst/>
                <a:highlight>
                  <a:srgbClr val="FFFF00"/>
                </a:highlight>
                <a:latin typeface="Gill Sans MT" panose="020B0502020104020203" pitchFamily="34" charset="77"/>
              </a:rPr>
              <a:t>=True)  # Remove rows with missing values</a:t>
            </a:r>
          </a:p>
          <a:p>
            <a:pPr algn="l">
              <a:buFont typeface="Arial" panose="020B0604020202020204" pitchFamily="34" charset="0"/>
              <a:buChar char="•"/>
            </a:pPr>
            <a:r>
              <a:rPr lang="en-IN" b="0" i="0" dirty="0">
                <a:solidFill>
                  <a:srgbClr val="374151"/>
                </a:solidFill>
                <a:effectLst/>
                <a:highlight>
                  <a:srgbClr val="FFFF00"/>
                </a:highlight>
                <a:latin typeface="Gill Sans MT" panose="020B0502020104020203" pitchFamily="34" charset="77"/>
              </a:rPr>
              <a:t># Or</a:t>
            </a:r>
          </a:p>
          <a:p>
            <a:pPr algn="l">
              <a:buFont typeface="Arial" panose="020B0604020202020204" pitchFamily="34" charset="0"/>
              <a:buChar char="•"/>
            </a:pPr>
            <a:r>
              <a:rPr lang="en-IN" b="0" i="0" dirty="0" err="1">
                <a:solidFill>
                  <a:srgbClr val="374151"/>
                </a:solidFill>
                <a:effectLst/>
                <a:highlight>
                  <a:srgbClr val="FFFF00"/>
                </a:highlight>
                <a:latin typeface="Gill Sans MT" panose="020B0502020104020203" pitchFamily="34" charset="77"/>
              </a:rPr>
              <a:t>df.dropna</a:t>
            </a:r>
            <a:r>
              <a:rPr lang="en-IN" b="0" i="0" dirty="0">
                <a:solidFill>
                  <a:srgbClr val="374151"/>
                </a:solidFill>
                <a:effectLst/>
                <a:highlight>
                  <a:srgbClr val="FFFF00"/>
                </a:highlight>
                <a:latin typeface="Gill Sans MT" panose="020B0502020104020203" pitchFamily="34" charset="77"/>
              </a:rPr>
              <a:t>(axis=1, </a:t>
            </a:r>
            <a:r>
              <a:rPr lang="en-IN" b="0" i="0" dirty="0" err="1">
                <a:solidFill>
                  <a:srgbClr val="374151"/>
                </a:solidFill>
                <a:effectLst/>
                <a:highlight>
                  <a:srgbClr val="FFFF00"/>
                </a:highlight>
                <a:latin typeface="Gill Sans MT" panose="020B0502020104020203" pitchFamily="34" charset="77"/>
              </a:rPr>
              <a:t>inplace</a:t>
            </a:r>
            <a:r>
              <a:rPr lang="en-IN" b="0" i="0" dirty="0">
                <a:solidFill>
                  <a:srgbClr val="374151"/>
                </a:solidFill>
                <a:effectLst/>
                <a:highlight>
                  <a:srgbClr val="FFFF00"/>
                </a:highlight>
                <a:latin typeface="Gill Sans MT" panose="020B0502020104020203" pitchFamily="34" charset="77"/>
              </a:rPr>
              <a:t>=True)  # Remove columns with missing values</a:t>
            </a:r>
          </a:p>
          <a:p>
            <a:pPr algn="l">
              <a:buFont typeface="Arial" panose="020B0604020202020204" pitchFamily="34" charset="0"/>
              <a:buChar char="•"/>
            </a:pPr>
            <a:endParaRPr lang="en-IN" b="0" i="0" dirty="0">
              <a:solidFill>
                <a:srgbClr val="374151"/>
              </a:solidFill>
              <a:effectLst/>
              <a:latin typeface="Gill Sans MT" panose="020B0502020104020203" pitchFamily="34" charset="77"/>
            </a:endParaRPr>
          </a:p>
          <a:p>
            <a:endParaRPr lang="en-US" dirty="0"/>
          </a:p>
        </p:txBody>
      </p:sp>
    </p:spTree>
    <p:extLst>
      <p:ext uri="{BB962C8B-B14F-4D97-AF65-F5344CB8AC3E}">
        <p14:creationId xmlns:p14="http://schemas.microsoft.com/office/powerpoint/2010/main" val="381969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6D23B-8043-50FA-947B-1A1D9C71EF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2A079B-3877-50B2-8C79-E7403329FE8D}"/>
              </a:ext>
            </a:extLst>
          </p:cNvPr>
          <p:cNvSpPr>
            <a:spLocks noGrp="1"/>
          </p:cNvSpPr>
          <p:nvPr>
            <p:ph idx="1"/>
          </p:nvPr>
        </p:nvSpPr>
        <p:spPr/>
        <p:txBody>
          <a:bodyPr/>
          <a:lstStyle/>
          <a:p>
            <a:pPr algn="l"/>
            <a:r>
              <a:rPr lang="en-IN" b="1" i="0" dirty="0">
                <a:solidFill>
                  <a:srgbClr val="374151"/>
                </a:solidFill>
                <a:effectLst/>
                <a:latin typeface="Gill Sans MT" panose="020B0502020104020203" pitchFamily="34" charset="77"/>
              </a:rPr>
              <a:t>Machine Learning Imputation:</a:t>
            </a:r>
            <a:endParaRPr lang="en-IN" b="0" i="0" dirty="0">
              <a:solidFill>
                <a:srgbClr val="374151"/>
              </a:solidFill>
              <a:effectLs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latin typeface="Gill Sans MT" panose="020B0502020104020203" pitchFamily="34" charset="77"/>
              </a:rPr>
              <a:t>Use machine learning algorithms to predict missing values based on other features in your dataset. This is more complex but can be effective.</a:t>
            </a:r>
          </a:p>
          <a:p>
            <a:pPr algn="l">
              <a:buFont typeface="Arial" panose="020B0604020202020204" pitchFamily="34" charset="0"/>
              <a:buChar char="•"/>
            </a:pPr>
            <a:r>
              <a:rPr lang="en-IN" b="0" i="0" dirty="0">
                <a:solidFill>
                  <a:srgbClr val="374151"/>
                </a:solidFill>
                <a:effectLst/>
                <a:highlight>
                  <a:srgbClr val="FFFF00"/>
                </a:highlight>
                <a:latin typeface="Gill Sans MT" panose="020B0502020104020203" pitchFamily="34" charset="77"/>
              </a:rPr>
              <a:t>from </a:t>
            </a:r>
            <a:r>
              <a:rPr lang="en-IN" b="0" i="0" dirty="0" err="1">
                <a:solidFill>
                  <a:srgbClr val="374151"/>
                </a:solidFill>
                <a:effectLst/>
                <a:highlight>
                  <a:srgbClr val="FFFF00"/>
                </a:highlight>
                <a:latin typeface="Gill Sans MT" panose="020B0502020104020203" pitchFamily="34" charset="77"/>
              </a:rPr>
              <a:t>sklearn.impute</a:t>
            </a:r>
            <a:r>
              <a:rPr lang="en-IN" b="0" i="0" dirty="0">
                <a:solidFill>
                  <a:srgbClr val="374151"/>
                </a:solidFill>
                <a:effectLst/>
                <a:highlight>
                  <a:srgbClr val="FFFF00"/>
                </a:highlight>
                <a:latin typeface="Gill Sans MT" panose="020B0502020104020203" pitchFamily="34" charset="77"/>
              </a:rPr>
              <a:t> import </a:t>
            </a:r>
            <a:r>
              <a:rPr lang="en-IN" b="0" i="0" dirty="0" err="1">
                <a:solidFill>
                  <a:srgbClr val="374151"/>
                </a:solidFill>
                <a:effectLst/>
                <a:highlight>
                  <a:srgbClr val="FFFF00"/>
                </a:highlight>
                <a:latin typeface="Gill Sans MT" panose="020B0502020104020203" pitchFamily="34" charset="77"/>
              </a:rPr>
              <a:t>KNNImputer</a:t>
            </a:r>
            <a:endParaRPr lang="en-IN" b="0" i="0" dirty="0">
              <a:solidFill>
                <a:srgbClr val="374151"/>
              </a:solidFill>
              <a:effectLst/>
              <a:highlight>
                <a:srgbClr val="FFFF00"/>
              </a:highlight>
              <a:latin typeface="Gill Sans MT" panose="020B0502020104020203" pitchFamily="34" charset="77"/>
            </a:endParaRPr>
          </a:p>
          <a:p>
            <a:pPr algn="l">
              <a:buFont typeface="Arial" panose="020B0604020202020204" pitchFamily="34" charset="0"/>
              <a:buChar char="•"/>
            </a:pPr>
            <a:endParaRPr lang="en-IN" b="0" i="0" dirty="0">
              <a:solidFill>
                <a:srgbClr val="374151"/>
              </a:solidFill>
              <a:effectLst/>
              <a:highlight>
                <a:srgbClr val="FFFF00"/>
              </a:highlight>
              <a:latin typeface="Gill Sans MT" panose="020B0502020104020203" pitchFamily="34" charset="77"/>
            </a:endParaRPr>
          </a:p>
          <a:p>
            <a:pPr algn="l">
              <a:buFont typeface="Arial" panose="020B0604020202020204" pitchFamily="34" charset="0"/>
              <a:buChar char="•"/>
            </a:pPr>
            <a:r>
              <a:rPr lang="en-IN" b="0" i="0" dirty="0">
                <a:solidFill>
                  <a:srgbClr val="374151"/>
                </a:solidFill>
                <a:effectLst/>
                <a:highlight>
                  <a:srgbClr val="FFFF00"/>
                </a:highlight>
                <a:latin typeface="Gill Sans MT" panose="020B0502020104020203" pitchFamily="34" charset="77"/>
              </a:rPr>
              <a:t>imputer = </a:t>
            </a:r>
            <a:r>
              <a:rPr lang="en-IN" b="0" i="0" dirty="0" err="1">
                <a:solidFill>
                  <a:srgbClr val="374151"/>
                </a:solidFill>
                <a:effectLst/>
                <a:highlight>
                  <a:srgbClr val="FFFF00"/>
                </a:highlight>
                <a:latin typeface="Gill Sans MT" panose="020B0502020104020203" pitchFamily="34" charset="77"/>
              </a:rPr>
              <a:t>KNNImputer</a:t>
            </a:r>
            <a:r>
              <a:rPr lang="en-IN" b="0" i="0" dirty="0">
                <a:solidFill>
                  <a:srgbClr val="374151"/>
                </a:solidFill>
                <a:effectLst/>
                <a:highlight>
                  <a:srgbClr val="FFFF00"/>
                </a:highlight>
                <a:latin typeface="Gill Sans MT" panose="020B0502020104020203" pitchFamily="34" charset="77"/>
              </a:rPr>
              <a:t>(</a:t>
            </a:r>
            <a:r>
              <a:rPr lang="en-IN" b="0" i="0" dirty="0" err="1">
                <a:solidFill>
                  <a:srgbClr val="374151"/>
                </a:solidFill>
                <a:effectLst/>
                <a:highlight>
                  <a:srgbClr val="FFFF00"/>
                </a:highlight>
                <a:latin typeface="Gill Sans MT" panose="020B0502020104020203" pitchFamily="34" charset="77"/>
              </a:rPr>
              <a:t>n_neighbors</a:t>
            </a:r>
            <a:r>
              <a:rPr lang="en-IN" b="0" i="0" dirty="0">
                <a:solidFill>
                  <a:srgbClr val="374151"/>
                </a:solidFill>
                <a:effectLst/>
                <a:highlight>
                  <a:srgbClr val="FFFF00"/>
                </a:highlight>
                <a:latin typeface="Gill Sans MT" panose="020B0502020104020203" pitchFamily="34" charset="77"/>
              </a:rPr>
              <a:t>=2)</a:t>
            </a:r>
          </a:p>
          <a:p>
            <a:pPr algn="l">
              <a:buFont typeface="Arial" panose="020B0604020202020204" pitchFamily="34" charset="0"/>
              <a:buChar char="•"/>
            </a:pPr>
            <a:r>
              <a:rPr lang="en-IN" b="0" i="0" dirty="0" err="1">
                <a:solidFill>
                  <a:srgbClr val="374151"/>
                </a:solidFill>
                <a:effectLst/>
                <a:highlight>
                  <a:srgbClr val="FFFF00"/>
                </a:highlight>
                <a:latin typeface="Gill Sans MT" panose="020B0502020104020203" pitchFamily="34" charset="77"/>
              </a:rPr>
              <a:t>df_filled</a:t>
            </a:r>
            <a:r>
              <a:rPr lang="en-IN" b="0" i="0" dirty="0">
                <a:solidFill>
                  <a:srgbClr val="374151"/>
                </a:solidFill>
                <a:effectLst/>
                <a:highlight>
                  <a:srgbClr val="FFFF00"/>
                </a:highlight>
                <a:latin typeface="Gill Sans MT" panose="020B0502020104020203" pitchFamily="34" charset="77"/>
              </a:rPr>
              <a:t> = </a:t>
            </a:r>
            <a:r>
              <a:rPr lang="en-IN" b="0" i="0" dirty="0" err="1">
                <a:solidFill>
                  <a:srgbClr val="374151"/>
                </a:solidFill>
                <a:effectLst/>
                <a:highlight>
                  <a:srgbClr val="FFFF00"/>
                </a:highlight>
                <a:latin typeface="Gill Sans MT" panose="020B0502020104020203" pitchFamily="34" charset="77"/>
              </a:rPr>
              <a:t>imputer.fit_transform</a:t>
            </a:r>
            <a:r>
              <a:rPr lang="en-IN" b="0" i="0" dirty="0">
                <a:solidFill>
                  <a:srgbClr val="374151"/>
                </a:solidFill>
                <a:effectLst/>
                <a:highlight>
                  <a:srgbClr val="FFFF00"/>
                </a:highlight>
                <a:latin typeface="Gill Sans MT" panose="020B0502020104020203" pitchFamily="34" charset="77"/>
              </a:rPr>
              <a:t>(</a:t>
            </a:r>
            <a:r>
              <a:rPr lang="en-IN" b="0" i="0" dirty="0" err="1">
                <a:solidFill>
                  <a:srgbClr val="374151"/>
                </a:solidFill>
                <a:effectLst/>
                <a:highlight>
                  <a:srgbClr val="FFFF00"/>
                </a:highlight>
                <a:latin typeface="Gill Sans MT" panose="020B0502020104020203" pitchFamily="34" charset="77"/>
              </a:rPr>
              <a:t>df</a:t>
            </a:r>
            <a:r>
              <a:rPr lang="en-IN" b="0" i="0" dirty="0">
                <a:solidFill>
                  <a:srgbClr val="374151"/>
                </a:solidFill>
                <a:effectLst/>
                <a:highlight>
                  <a:srgbClr val="FFFF00"/>
                </a:highlight>
                <a:latin typeface="Gill Sans MT" panose="020B0502020104020203" pitchFamily="34" charset="77"/>
              </a:rPr>
              <a:t>)</a:t>
            </a:r>
          </a:p>
          <a:p>
            <a:pPr algn="l">
              <a:buFont typeface="Arial" panose="020B0604020202020204" pitchFamily="34" charset="0"/>
              <a:buChar char="•"/>
            </a:pPr>
            <a:endParaRPr lang="en-IN" b="0" i="0" dirty="0">
              <a:solidFill>
                <a:srgbClr val="374151"/>
              </a:solidFill>
              <a:effectLst/>
              <a:latin typeface="Gill Sans MT" panose="020B0502020104020203" pitchFamily="34" charset="77"/>
            </a:endParaRPr>
          </a:p>
          <a:p>
            <a:endParaRPr lang="en-US" dirty="0"/>
          </a:p>
        </p:txBody>
      </p:sp>
    </p:spTree>
    <p:extLst>
      <p:ext uri="{BB962C8B-B14F-4D97-AF65-F5344CB8AC3E}">
        <p14:creationId xmlns:p14="http://schemas.microsoft.com/office/powerpoint/2010/main" val="178505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AD71-4822-6CF7-B2FF-17AC53220686}"/>
              </a:ext>
            </a:extLst>
          </p:cNvPr>
          <p:cNvSpPr>
            <a:spLocks noGrp="1"/>
          </p:cNvSpPr>
          <p:nvPr>
            <p:ph type="title"/>
          </p:nvPr>
        </p:nvSpPr>
        <p:spPr>
          <a:xfrm>
            <a:off x="711200" y="457201"/>
            <a:ext cx="10972800" cy="1143000"/>
          </a:xfrm>
        </p:spPr>
        <p:txBody>
          <a:bodyPr>
            <a:normAutofit fontScale="90000"/>
          </a:bodyPr>
          <a:lstStyle/>
          <a:p>
            <a:r>
              <a:rPr lang="en-IN" dirty="0">
                <a:solidFill>
                  <a:srgbClr val="222222"/>
                </a:solidFill>
                <a:latin typeface="Gill Sans MT" panose="020B0502020104020203" pitchFamily="34" charset="77"/>
              </a:rPr>
              <a:t>Finding </a:t>
            </a:r>
            <a:r>
              <a:rPr lang="en-IN" b="0" i="0" dirty="0">
                <a:solidFill>
                  <a:srgbClr val="222222"/>
                </a:solidFill>
                <a:effectLst/>
                <a:latin typeface="Gill Sans MT" panose="020B0502020104020203" pitchFamily="34" charset="77"/>
              </a:rPr>
              <a:t>missing values</a:t>
            </a:r>
            <a:br>
              <a:rPr lang="en-IN" b="0" i="0" dirty="0">
                <a:solidFill>
                  <a:srgbClr val="222222"/>
                </a:solidFill>
                <a:effectLst/>
                <a:latin typeface="Gill Sans MT" panose="020B0502020104020203" pitchFamily="34" charset="77"/>
              </a:rPr>
            </a:br>
            <a:endParaRPr lang="en-US" dirty="0"/>
          </a:p>
        </p:txBody>
      </p:sp>
      <p:pic>
        <p:nvPicPr>
          <p:cNvPr id="13" name="Content Placeholder 12">
            <a:extLst>
              <a:ext uri="{FF2B5EF4-FFF2-40B4-BE49-F238E27FC236}">
                <a16:creationId xmlns:a16="http://schemas.microsoft.com/office/drawing/2014/main" id="{9A3F1949-B56F-29A3-1B1D-E17972366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397001"/>
            <a:ext cx="10972800" cy="4447116"/>
          </a:xfrm>
        </p:spPr>
      </p:pic>
    </p:spTree>
    <p:extLst>
      <p:ext uri="{BB962C8B-B14F-4D97-AF65-F5344CB8AC3E}">
        <p14:creationId xmlns:p14="http://schemas.microsoft.com/office/powerpoint/2010/main" val="1570726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5B41-E6D2-D98F-4384-68FD0510AB04}"/>
              </a:ext>
            </a:extLst>
          </p:cNvPr>
          <p:cNvSpPr>
            <a:spLocks noGrp="1"/>
          </p:cNvSpPr>
          <p:nvPr>
            <p:ph type="title"/>
          </p:nvPr>
        </p:nvSpPr>
        <p:spPr/>
        <p:txBody>
          <a:bodyPr/>
          <a:lstStyle/>
          <a:p>
            <a:r>
              <a:rPr lang="en-IN" dirty="0">
                <a:solidFill>
                  <a:srgbClr val="222222"/>
                </a:solidFill>
                <a:latin typeface="Gill Sans MT" panose="020B0502020104020203" pitchFamily="34" charset="77"/>
              </a:rPr>
              <a:t>Filling </a:t>
            </a:r>
            <a:r>
              <a:rPr lang="en-IN" b="0" i="0" dirty="0">
                <a:solidFill>
                  <a:srgbClr val="222222"/>
                </a:solidFill>
                <a:effectLst/>
                <a:latin typeface="Gill Sans MT" panose="020B0502020104020203" pitchFamily="34" charset="77"/>
              </a:rPr>
              <a:t>missing values with ’0’</a:t>
            </a:r>
            <a:endParaRPr lang="en-US" dirty="0"/>
          </a:p>
        </p:txBody>
      </p:sp>
      <p:pic>
        <p:nvPicPr>
          <p:cNvPr id="9" name="Content Placeholder 8">
            <a:extLst>
              <a:ext uri="{FF2B5EF4-FFF2-40B4-BE49-F238E27FC236}">
                <a16:creationId xmlns:a16="http://schemas.microsoft.com/office/drawing/2014/main" id="{159B58E8-1A55-DCBB-B72A-9CFEA5FE75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600201"/>
            <a:ext cx="10668000" cy="4525433"/>
          </a:xfrm>
        </p:spPr>
      </p:pic>
    </p:spTree>
    <p:extLst>
      <p:ext uri="{BB962C8B-B14F-4D97-AF65-F5344CB8AC3E}">
        <p14:creationId xmlns:p14="http://schemas.microsoft.com/office/powerpoint/2010/main" val="1187015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2FF6-31C5-86EB-8A2B-9FCB72F1924E}"/>
              </a:ext>
            </a:extLst>
          </p:cNvPr>
          <p:cNvSpPr>
            <a:spLocks noGrp="1"/>
          </p:cNvSpPr>
          <p:nvPr>
            <p:ph type="title"/>
          </p:nvPr>
        </p:nvSpPr>
        <p:spPr/>
        <p:txBody>
          <a:bodyPr>
            <a:normAutofit/>
          </a:bodyPr>
          <a:lstStyle/>
          <a:p>
            <a:r>
              <a:rPr lang="en-IN" dirty="0">
                <a:solidFill>
                  <a:srgbClr val="222222"/>
                </a:solidFill>
                <a:latin typeface="Gill Sans MT" panose="020B0502020104020203" pitchFamily="34" charset="77"/>
              </a:rPr>
              <a:t>Filling </a:t>
            </a:r>
            <a:r>
              <a:rPr lang="en-IN" b="0" i="0" dirty="0">
                <a:solidFill>
                  <a:srgbClr val="222222"/>
                </a:solidFill>
                <a:effectLst/>
                <a:latin typeface="Gill Sans MT" panose="020B0502020104020203" pitchFamily="34" charset="77"/>
              </a:rPr>
              <a:t>missing values with some data</a:t>
            </a:r>
            <a:endParaRPr lang="en-US" dirty="0"/>
          </a:p>
        </p:txBody>
      </p:sp>
      <p:pic>
        <p:nvPicPr>
          <p:cNvPr id="5" name="Content Placeholder 4">
            <a:extLst>
              <a:ext uri="{FF2B5EF4-FFF2-40B4-BE49-F238E27FC236}">
                <a16:creationId xmlns:a16="http://schemas.microsoft.com/office/drawing/2014/main" id="{44874D66-7289-9308-964F-EB17A1B365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780" y="1600201"/>
            <a:ext cx="9368440" cy="4525433"/>
          </a:xfrm>
        </p:spPr>
      </p:pic>
    </p:spTree>
    <p:extLst>
      <p:ext uri="{BB962C8B-B14F-4D97-AF65-F5344CB8AC3E}">
        <p14:creationId xmlns:p14="http://schemas.microsoft.com/office/powerpoint/2010/main" val="320017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3C8C-2ED5-4B92-22CB-426B44C987B4}"/>
              </a:ext>
            </a:extLst>
          </p:cNvPr>
          <p:cNvSpPr>
            <a:spLocks noGrp="1"/>
          </p:cNvSpPr>
          <p:nvPr>
            <p:ph type="title"/>
          </p:nvPr>
        </p:nvSpPr>
        <p:spPr>
          <a:xfrm>
            <a:off x="609600" y="274639"/>
            <a:ext cx="11379200" cy="1143000"/>
          </a:xfrm>
        </p:spPr>
        <p:txBody>
          <a:bodyPr>
            <a:normAutofit/>
          </a:bodyPr>
          <a:lstStyle/>
          <a:p>
            <a:r>
              <a:rPr lang="en-IN" dirty="0">
                <a:solidFill>
                  <a:srgbClr val="222222"/>
                </a:solidFill>
                <a:latin typeface="Gill Sans MT" panose="020B0502020104020203" pitchFamily="34" charset="77"/>
              </a:rPr>
              <a:t>Filling </a:t>
            </a:r>
            <a:r>
              <a:rPr lang="en-IN" b="0" i="0" dirty="0">
                <a:solidFill>
                  <a:srgbClr val="222222"/>
                </a:solidFill>
                <a:effectLst/>
                <a:latin typeface="Gill Sans MT" panose="020B0502020104020203" pitchFamily="34" charset="77"/>
              </a:rPr>
              <a:t>missing values with ‘forward data’</a:t>
            </a:r>
            <a:endParaRPr lang="en-US" dirty="0"/>
          </a:p>
        </p:txBody>
      </p:sp>
      <p:pic>
        <p:nvPicPr>
          <p:cNvPr id="5" name="Content Placeholder 4">
            <a:extLst>
              <a:ext uri="{FF2B5EF4-FFF2-40B4-BE49-F238E27FC236}">
                <a16:creationId xmlns:a16="http://schemas.microsoft.com/office/drawing/2014/main" id="{660B03C7-C687-A269-3E0B-E776B1974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73192"/>
            <a:ext cx="10972800" cy="4179448"/>
          </a:xfrm>
        </p:spPr>
      </p:pic>
    </p:spTree>
    <p:extLst>
      <p:ext uri="{BB962C8B-B14F-4D97-AF65-F5344CB8AC3E}">
        <p14:creationId xmlns:p14="http://schemas.microsoft.com/office/powerpoint/2010/main" val="303403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BFBF-5656-BF4A-423D-D9E8974C1301}"/>
              </a:ext>
            </a:extLst>
          </p:cNvPr>
          <p:cNvSpPr>
            <a:spLocks noGrp="1"/>
          </p:cNvSpPr>
          <p:nvPr>
            <p:ph type="title"/>
          </p:nvPr>
        </p:nvSpPr>
        <p:spPr>
          <a:xfrm>
            <a:off x="203200" y="274639"/>
            <a:ext cx="11379200" cy="1143000"/>
          </a:xfrm>
        </p:spPr>
        <p:txBody>
          <a:bodyPr>
            <a:normAutofit/>
          </a:bodyPr>
          <a:lstStyle/>
          <a:p>
            <a:r>
              <a:rPr lang="en-IN" dirty="0">
                <a:solidFill>
                  <a:srgbClr val="222222"/>
                </a:solidFill>
                <a:latin typeface="Gill Sans MT" panose="020B0502020104020203" pitchFamily="34" charset="77"/>
              </a:rPr>
              <a:t>Filling </a:t>
            </a:r>
            <a:r>
              <a:rPr lang="en-IN" b="0" i="0" dirty="0">
                <a:solidFill>
                  <a:srgbClr val="222222"/>
                </a:solidFill>
                <a:effectLst/>
                <a:latin typeface="Gill Sans MT" panose="020B0502020104020203" pitchFamily="34" charset="77"/>
              </a:rPr>
              <a:t>missing values with ‘backward data’</a:t>
            </a:r>
            <a:endParaRPr lang="en-US" dirty="0"/>
          </a:p>
        </p:txBody>
      </p:sp>
      <p:pic>
        <p:nvPicPr>
          <p:cNvPr id="5" name="Content Placeholder 4">
            <a:extLst>
              <a:ext uri="{FF2B5EF4-FFF2-40B4-BE49-F238E27FC236}">
                <a16:creationId xmlns:a16="http://schemas.microsoft.com/office/drawing/2014/main" id="{166DA71C-B1E7-0E21-B12F-4DC513DC47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71507"/>
            <a:ext cx="10972800" cy="3982819"/>
          </a:xfrm>
        </p:spPr>
      </p:pic>
    </p:spTree>
    <p:extLst>
      <p:ext uri="{BB962C8B-B14F-4D97-AF65-F5344CB8AC3E}">
        <p14:creationId xmlns:p14="http://schemas.microsoft.com/office/powerpoint/2010/main" val="24095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50B2-AE9F-0DDD-138C-1236DFACDA5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5AA82D6-60E0-A865-676E-5E0CE58D3BEE}"/>
              </a:ext>
            </a:extLst>
          </p:cNvPr>
          <p:cNvSpPr>
            <a:spLocks noGrp="1"/>
          </p:cNvSpPr>
          <p:nvPr>
            <p:ph idx="1"/>
          </p:nvPr>
        </p:nvSpPr>
        <p:spPr/>
        <p:txBody>
          <a:bodyPr/>
          <a:lstStyle/>
          <a:p>
            <a:pPr marL="0" indent="0" algn="just">
              <a:buNone/>
            </a:pPr>
            <a:r>
              <a:rPr lang="en-US" dirty="0">
                <a:latin typeface="Gill Sans MT" panose="020B0502020104020203" pitchFamily="34" charset="77"/>
              </a:rPr>
              <a:t>5. Encoding Categorical Data: Since machine learning model completely works on mathematics and numbers, but if our dataset would have a categorical variable, then it may create trouble while building the model. So it is necessary to encode these categorical variables into numbers.</a:t>
            </a:r>
          </a:p>
        </p:txBody>
      </p:sp>
    </p:spTree>
    <p:extLst>
      <p:ext uri="{BB962C8B-B14F-4D97-AF65-F5344CB8AC3E}">
        <p14:creationId xmlns:p14="http://schemas.microsoft.com/office/powerpoint/2010/main" val="297304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C696-4414-E355-B19C-830361A38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EB6A33-7DA4-687E-A6E2-22A6D821CADC}"/>
              </a:ext>
            </a:extLst>
          </p:cNvPr>
          <p:cNvSpPr>
            <a:spLocks noGrp="1"/>
          </p:cNvSpPr>
          <p:nvPr>
            <p:ph idx="1"/>
          </p:nvPr>
        </p:nvSpPr>
        <p:spPr/>
        <p:txBody>
          <a:bodyPr/>
          <a:lstStyle/>
          <a:p>
            <a:pPr algn="just"/>
            <a:r>
              <a:rPr lang="en-IN" b="0" i="0" dirty="0">
                <a:solidFill>
                  <a:srgbClr val="374151"/>
                </a:solidFill>
                <a:effectLst/>
                <a:latin typeface="Gill Sans MT" panose="020B0502020104020203" pitchFamily="34" charset="77"/>
              </a:rPr>
              <a:t>The </a:t>
            </a:r>
            <a:r>
              <a:rPr lang="en-IN" b="0" i="0" dirty="0" err="1">
                <a:solidFill>
                  <a:srgbClr val="374151"/>
                </a:solidFill>
                <a:effectLst/>
                <a:latin typeface="Gill Sans MT" panose="020B0502020104020203" pitchFamily="34" charset="77"/>
              </a:rPr>
              <a:t>ColumnTransformer</a:t>
            </a:r>
            <a:r>
              <a:rPr lang="en-IN" b="0" i="0" dirty="0">
                <a:solidFill>
                  <a:srgbClr val="374151"/>
                </a:solidFill>
                <a:effectLst/>
                <a:latin typeface="Gill Sans MT" panose="020B0502020104020203" pitchFamily="34" charset="77"/>
              </a:rPr>
              <a:t> in scikit-learn allows you to apply different transformations to different subsets of columns in your dataset. This is particularly useful when you have a mix of numerical and categorical columns, and if </a:t>
            </a:r>
            <a:r>
              <a:rPr lang="en-IN" b="0" i="0" dirty="0" err="1">
                <a:solidFill>
                  <a:srgbClr val="374151"/>
                </a:solidFill>
                <a:effectLst/>
                <a:latin typeface="Gill Sans MT" panose="020B0502020104020203" pitchFamily="34" charset="77"/>
              </a:rPr>
              <a:t>wewant</a:t>
            </a:r>
            <a:r>
              <a:rPr lang="en-IN" b="0" i="0" dirty="0">
                <a:solidFill>
                  <a:srgbClr val="374151"/>
                </a:solidFill>
                <a:effectLst/>
                <a:latin typeface="Gill Sans MT" panose="020B0502020104020203" pitchFamily="34" charset="77"/>
              </a:rPr>
              <a:t> to apply different </a:t>
            </a:r>
            <a:r>
              <a:rPr lang="en-IN" b="0" i="0" dirty="0" err="1">
                <a:solidFill>
                  <a:srgbClr val="374151"/>
                </a:solidFill>
                <a:effectLst/>
                <a:latin typeface="Gill Sans MT" panose="020B0502020104020203" pitchFamily="34" charset="77"/>
              </a:rPr>
              <a:t>preprocessing</a:t>
            </a:r>
            <a:r>
              <a:rPr lang="en-IN" b="0" i="0" dirty="0">
                <a:solidFill>
                  <a:srgbClr val="374151"/>
                </a:solidFill>
                <a:effectLst/>
                <a:latin typeface="Gill Sans MT" panose="020B0502020104020203" pitchFamily="34" charset="77"/>
              </a:rPr>
              <a:t> steps to each type.</a:t>
            </a:r>
          </a:p>
          <a:p>
            <a:pPr marL="0" indent="0">
              <a:buNone/>
            </a:pPr>
            <a:br>
              <a:rPr lang="en-IN" dirty="0"/>
            </a:br>
            <a:endParaRPr lang="en-US" dirty="0"/>
          </a:p>
        </p:txBody>
      </p:sp>
    </p:spTree>
    <p:extLst>
      <p:ext uri="{BB962C8B-B14F-4D97-AF65-F5344CB8AC3E}">
        <p14:creationId xmlns:p14="http://schemas.microsoft.com/office/powerpoint/2010/main" val="286218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EEBA-6CEE-6EA6-3EB9-7337C85E6878}"/>
              </a:ext>
            </a:extLst>
          </p:cNvPr>
          <p:cNvSpPr>
            <a:spLocks noGrp="1"/>
          </p:cNvSpPr>
          <p:nvPr>
            <p:ph type="title"/>
          </p:nvPr>
        </p:nvSpPr>
        <p:spPr/>
        <p:txBody>
          <a:bodyPr/>
          <a:lstStyle/>
          <a:p>
            <a:r>
              <a:rPr lang="en-US" dirty="0">
                <a:latin typeface="Gill Sans MT" panose="020B0502020104020203" pitchFamily="34" charset="77"/>
              </a:rPr>
              <a:t>It involves below steps:</a:t>
            </a:r>
            <a:br>
              <a:rPr lang="en-US" dirty="0"/>
            </a:br>
            <a:endParaRPr lang="en-US" dirty="0"/>
          </a:p>
        </p:txBody>
      </p:sp>
      <p:sp>
        <p:nvSpPr>
          <p:cNvPr id="3" name="Content Placeholder 2">
            <a:extLst>
              <a:ext uri="{FF2B5EF4-FFF2-40B4-BE49-F238E27FC236}">
                <a16:creationId xmlns:a16="http://schemas.microsoft.com/office/drawing/2014/main" id="{7364F0BA-60B1-C608-DB20-F4E980E48250}"/>
              </a:ext>
            </a:extLst>
          </p:cNvPr>
          <p:cNvSpPr>
            <a:spLocks noGrp="1"/>
          </p:cNvSpPr>
          <p:nvPr>
            <p:ph idx="1"/>
          </p:nvPr>
        </p:nvSpPr>
        <p:spPr/>
        <p:txBody>
          <a:bodyPr/>
          <a:lstStyle/>
          <a:p>
            <a:pPr marL="0" indent="0">
              <a:buNone/>
            </a:pPr>
            <a:r>
              <a:rPr lang="en-US" dirty="0">
                <a:latin typeface="Gill Sans MT" panose="020B0502020104020203" pitchFamily="34" charset="77"/>
              </a:rPr>
              <a:t>1. Collection of data in a Dataset</a:t>
            </a:r>
          </a:p>
          <a:p>
            <a:pPr marL="0" indent="0">
              <a:buNone/>
            </a:pPr>
            <a:r>
              <a:rPr lang="en-US" dirty="0">
                <a:latin typeface="Gill Sans MT" panose="020B0502020104020203" pitchFamily="34" charset="77"/>
              </a:rPr>
              <a:t>2. Importing libraries</a:t>
            </a:r>
          </a:p>
          <a:p>
            <a:pPr marL="0" indent="0">
              <a:buNone/>
            </a:pPr>
            <a:r>
              <a:rPr lang="en-US" dirty="0">
                <a:latin typeface="Gill Sans MT" panose="020B0502020104020203" pitchFamily="34" charset="77"/>
              </a:rPr>
              <a:t>3. Importing datasets</a:t>
            </a:r>
          </a:p>
          <a:p>
            <a:pPr marL="0" indent="0">
              <a:buNone/>
            </a:pPr>
            <a:r>
              <a:rPr lang="en-US" dirty="0">
                <a:latin typeface="Gill Sans MT" panose="020B0502020104020203" pitchFamily="34" charset="77"/>
              </a:rPr>
              <a:t>4. Finding Missing Data</a:t>
            </a:r>
          </a:p>
          <a:p>
            <a:pPr marL="0" indent="0">
              <a:buNone/>
            </a:pPr>
            <a:r>
              <a:rPr lang="en-US" dirty="0">
                <a:latin typeface="Gill Sans MT" panose="020B0502020104020203" pitchFamily="34" charset="77"/>
              </a:rPr>
              <a:t>5. Encoding Categorical Data</a:t>
            </a:r>
          </a:p>
          <a:p>
            <a:pPr marL="0" indent="0">
              <a:buNone/>
            </a:pPr>
            <a:r>
              <a:rPr lang="en-US" dirty="0">
                <a:latin typeface="Gill Sans MT" panose="020B0502020104020203" pitchFamily="34" charset="77"/>
              </a:rPr>
              <a:t>6. Splitting dataset into training and test set</a:t>
            </a:r>
          </a:p>
          <a:p>
            <a:pPr marL="0" indent="0">
              <a:buNone/>
            </a:pPr>
            <a:r>
              <a:rPr lang="en-US" dirty="0">
                <a:latin typeface="Gill Sans MT" panose="020B0502020104020203" pitchFamily="34" charset="77"/>
              </a:rPr>
              <a:t>7. Feature scaling</a:t>
            </a:r>
          </a:p>
        </p:txBody>
      </p:sp>
    </p:spTree>
    <p:extLst>
      <p:ext uri="{BB962C8B-B14F-4D97-AF65-F5344CB8AC3E}">
        <p14:creationId xmlns:p14="http://schemas.microsoft.com/office/powerpoint/2010/main" val="3557518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AE3FFF-225B-592A-7E9B-E1C190A1F6D7}"/>
              </a:ext>
            </a:extLst>
          </p:cNvPr>
          <p:cNvSpPr txBox="1"/>
          <p:nvPr/>
        </p:nvSpPr>
        <p:spPr>
          <a:xfrm>
            <a:off x="1449160" y="764152"/>
            <a:ext cx="10372725" cy="2246769"/>
          </a:xfrm>
          <a:prstGeom prst="rect">
            <a:avLst/>
          </a:prstGeom>
          <a:noFill/>
        </p:spPr>
        <p:txBody>
          <a:bodyPr wrap="square">
            <a:spAutoFit/>
          </a:bodyPr>
          <a:lstStyle/>
          <a:p>
            <a:pPr algn="just"/>
            <a:r>
              <a:rPr lang="en-US" sz="2800" dirty="0">
                <a:solidFill>
                  <a:srgbClr val="FF0000"/>
                </a:solidFill>
                <a:latin typeface="Gill Sans MT" panose="020B0502020104020203" pitchFamily="34" charset="77"/>
              </a:rPr>
              <a:t>Feature Scaling: </a:t>
            </a:r>
            <a:r>
              <a:rPr lang="en-US" sz="2800" dirty="0">
                <a:latin typeface="Gill Sans MT" panose="020B0502020104020203" pitchFamily="34" charset="77"/>
              </a:rPr>
              <a:t>Feature scaling is the final step of data pre-processing in machine learning. It is a technique to standardize the independent variables of the dataset in a specific range. In feature scaling, we put in the same range and in the same scale so that no any variable dominate the other variable.</a:t>
            </a:r>
          </a:p>
        </p:txBody>
      </p:sp>
    </p:spTree>
    <p:extLst>
      <p:ext uri="{BB962C8B-B14F-4D97-AF65-F5344CB8AC3E}">
        <p14:creationId xmlns:p14="http://schemas.microsoft.com/office/powerpoint/2010/main" val="315937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4C775-EBA5-34E2-98DC-8DFCA71E7FE0}"/>
              </a:ext>
            </a:extLst>
          </p:cNvPr>
          <p:cNvPicPr>
            <a:picLocks noChangeAspect="1"/>
          </p:cNvPicPr>
          <p:nvPr/>
        </p:nvPicPr>
        <p:blipFill>
          <a:blip r:embed="rId2"/>
          <a:stretch>
            <a:fillRect/>
          </a:stretch>
        </p:blipFill>
        <p:spPr>
          <a:xfrm>
            <a:off x="1886857" y="869950"/>
            <a:ext cx="7772400" cy="5585704"/>
          </a:xfrm>
          <a:prstGeom prst="rect">
            <a:avLst/>
          </a:prstGeom>
        </p:spPr>
      </p:pic>
    </p:spTree>
    <p:extLst>
      <p:ext uri="{BB962C8B-B14F-4D97-AF65-F5344CB8AC3E}">
        <p14:creationId xmlns:p14="http://schemas.microsoft.com/office/powerpoint/2010/main" val="421186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D01E4-E722-4E14-60E9-C07061B70F48}"/>
              </a:ext>
            </a:extLst>
          </p:cNvPr>
          <p:cNvSpPr txBox="1"/>
          <p:nvPr/>
        </p:nvSpPr>
        <p:spPr>
          <a:xfrm>
            <a:off x="340178" y="822182"/>
            <a:ext cx="11511643" cy="4031873"/>
          </a:xfrm>
          <a:prstGeom prst="rect">
            <a:avLst/>
          </a:prstGeom>
          <a:noFill/>
        </p:spPr>
        <p:txBody>
          <a:bodyPr wrap="square">
            <a:spAutoFit/>
          </a:bodyPr>
          <a:lstStyle/>
          <a:p>
            <a:pPr marL="457200" indent="-457200" algn="just">
              <a:buFont typeface="Wingdings" pitchFamily="2" charset="2"/>
              <a:buChar char="Ø"/>
            </a:pPr>
            <a:r>
              <a:rPr lang="en-US" sz="3200" dirty="0">
                <a:latin typeface="Gill Sans MT" panose="020B0502020104020203" pitchFamily="34" charset="77"/>
              </a:rPr>
              <a:t>As we can see, the age and salary column values are not on the same scale. A machine learning model is based on Euclidean distance, and if we do not scale the variable, then it will cause some issue in our machine learning model.</a:t>
            </a:r>
          </a:p>
          <a:p>
            <a:pPr marL="457200" indent="-457200" algn="just">
              <a:buFont typeface="Wingdings" pitchFamily="2" charset="2"/>
              <a:buChar char="Ø"/>
            </a:pPr>
            <a:r>
              <a:rPr lang="en-US" sz="3200" dirty="0">
                <a:latin typeface="Gill Sans MT" panose="020B0502020104020203" pitchFamily="34" charset="77"/>
              </a:rPr>
              <a:t>If we compute any two values from age and salary, then salary values will dominate the age values, and it will produce an incorrect result. So to remove this issue, we need to perform feature scaling for machine learning. </a:t>
            </a:r>
          </a:p>
        </p:txBody>
      </p:sp>
    </p:spTree>
    <p:extLst>
      <p:ext uri="{BB962C8B-B14F-4D97-AF65-F5344CB8AC3E}">
        <p14:creationId xmlns:p14="http://schemas.microsoft.com/office/powerpoint/2010/main" val="216157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FF3D7-A084-85BC-F45A-7ED4B93EC9EE}"/>
              </a:ext>
            </a:extLst>
          </p:cNvPr>
          <p:cNvPicPr>
            <a:picLocks noChangeAspect="1"/>
          </p:cNvPicPr>
          <p:nvPr/>
        </p:nvPicPr>
        <p:blipFill>
          <a:blip r:embed="rId2"/>
          <a:stretch>
            <a:fillRect/>
          </a:stretch>
        </p:blipFill>
        <p:spPr>
          <a:xfrm>
            <a:off x="1698171" y="889000"/>
            <a:ext cx="9584871" cy="5080000"/>
          </a:xfrm>
          <a:prstGeom prst="rect">
            <a:avLst/>
          </a:prstGeom>
        </p:spPr>
      </p:pic>
    </p:spTree>
    <p:extLst>
      <p:ext uri="{BB962C8B-B14F-4D97-AF65-F5344CB8AC3E}">
        <p14:creationId xmlns:p14="http://schemas.microsoft.com/office/powerpoint/2010/main" val="1493912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9C6A95-F28D-6245-1EFB-7FB7546496CE}"/>
              </a:ext>
            </a:extLst>
          </p:cNvPr>
          <p:cNvSpPr txBox="1"/>
          <p:nvPr/>
        </p:nvSpPr>
        <p:spPr>
          <a:xfrm>
            <a:off x="506187" y="495024"/>
            <a:ext cx="11470660" cy="4031873"/>
          </a:xfrm>
          <a:prstGeom prst="rect">
            <a:avLst/>
          </a:prstGeom>
          <a:noFill/>
        </p:spPr>
        <p:txBody>
          <a:bodyPr wrap="square">
            <a:spAutoFit/>
          </a:bodyPr>
          <a:lstStyle/>
          <a:p>
            <a:r>
              <a:rPr lang="en-US" sz="3200" dirty="0">
                <a:latin typeface="Gill Sans MT" panose="020B0502020104020203" pitchFamily="34" charset="77"/>
              </a:rPr>
              <a:t>For feature scaling, we will import </a:t>
            </a:r>
            <a:r>
              <a:rPr lang="en-US" sz="3200" dirty="0" err="1">
                <a:latin typeface="Gill Sans MT" panose="020B0502020104020203" pitchFamily="34" charset="77"/>
              </a:rPr>
              <a:t>StandardScaler</a:t>
            </a:r>
            <a:r>
              <a:rPr lang="en-US" sz="3200" dirty="0">
                <a:latin typeface="Gill Sans MT" panose="020B0502020104020203" pitchFamily="34" charset="77"/>
              </a:rPr>
              <a:t> class of </a:t>
            </a:r>
            <a:r>
              <a:rPr lang="en-US" sz="3200" dirty="0" err="1">
                <a:latin typeface="Gill Sans MT" panose="020B0502020104020203" pitchFamily="34" charset="77"/>
              </a:rPr>
              <a:t>sklearn.preprocessing</a:t>
            </a:r>
            <a:r>
              <a:rPr lang="en-US" sz="3200" dirty="0">
                <a:latin typeface="Gill Sans MT" panose="020B0502020104020203" pitchFamily="34" charset="77"/>
              </a:rPr>
              <a:t> library as:</a:t>
            </a:r>
          </a:p>
          <a:p>
            <a:r>
              <a:rPr lang="en-US" sz="3200" dirty="0">
                <a:solidFill>
                  <a:srgbClr val="FF0000"/>
                </a:solidFill>
                <a:latin typeface="Gill Sans MT" panose="020B0502020104020203" pitchFamily="34" charset="77"/>
              </a:rPr>
              <a:t>from </a:t>
            </a:r>
            <a:r>
              <a:rPr lang="en-US" sz="3200" dirty="0" err="1">
                <a:solidFill>
                  <a:srgbClr val="FF0000"/>
                </a:solidFill>
                <a:latin typeface="Gill Sans MT" panose="020B0502020104020203" pitchFamily="34" charset="77"/>
              </a:rPr>
              <a:t>sklearn.preprocessing</a:t>
            </a:r>
            <a:r>
              <a:rPr lang="en-US" sz="3200" dirty="0">
                <a:solidFill>
                  <a:srgbClr val="FF0000"/>
                </a:solidFill>
                <a:latin typeface="Gill Sans MT" panose="020B0502020104020203" pitchFamily="34" charset="77"/>
              </a:rPr>
              <a:t> import </a:t>
            </a:r>
            <a:r>
              <a:rPr lang="en-US" sz="3200" dirty="0" err="1">
                <a:solidFill>
                  <a:srgbClr val="FF0000"/>
                </a:solidFill>
                <a:latin typeface="Gill Sans MT" panose="020B0502020104020203" pitchFamily="34" charset="77"/>
              </a:rPr>
              <a:t>StandardScaler</a:t>
            </a:r>
            <a:endParaRPr lang="en-US" sz="3200" dirty="0">
              <a:solidFill>
                <a:srgbClr val="FF0000"/>
              </a:solidFill>
              <a:latin typeface="Gill Sans MT" panose="020B0502020104020203" pitchFamily="34" charset="77"/>
            </a:endParaRPr>
          </a:p>
          <a:p>
            <a:r>
              <a:rPr lang="en-US" sz="3200" dirty="0">
                <a:latin typeface="Gill Sans MT" panose="020B0502020104020203" pitchFamily="34" charset="77"/>
              </a:rPr>
              <a:t>Now, we will create the object of </a:t>
            </a:r>
            <a:r>
              <a:rPr lang="en-US" sz="3200" dirty="0" err="1">
                <a:latin typeface="Gill Sans MT" panose="020B0502020104020203" pitchFamily="34" charset="77"/>
              </a:rPr>
              <a:t>StandardScaler</a:t>
            </a:r>
            <a:r>
              <a:rPr lang="en-US" sz="3200" dirty="0">
                <a:latin typeface="Gill Sans MT" panose="020B0502020104020203" pitchFamily="34" charset="77"/>
              </a:rPr>
              <a:t> class for independent variables or features. And then we will fit and transform the training dataset.</a:t>
            </a:r>
          </a:p>
          <a:p>
            <a:r>
              <a:rPr lang="en-US" sz="3200" dirty="0" err="1">
                <a:latin typeface="Gill Sans MT" panose="020B0502020104020203" pitchFamily="34" charset="77"/>
              </a:rPr>
              <a:t>st_x</a:t>
            </a:r>
            <a:r>
              <a:rPr lang="en-US" sz="3200" dirty="0">
                <a:latin typeface="Gill Sans MT" panose="020B0502020104020203" pitchFamily="34" charset="77"/>
              </a:rPr>
              <a:t>= </a:t>
            </a:r>
            <a:r>
              <a:rPr lang="en-US" sz="3200" dirty="0" err="1">
                <a:latin typeface="Gill Sans MT" panose="020B0502020104020203" pitchFamily="34" charset="77"/>
              </a:rPr>
              <a:t>StandardScaler</a:t>
            </a:r>
            <a:r>
              <a:rPr lang="en-US" sz="3200" dirty="0">
                <a:latin typeface="Gill Sans MT" panose="020B0502020104020203" pitchFamily="34" charset="77"/>
              </a:rPr>
              <a:t> ()</a:t>
            </a:r>
          </a:p>
          <a:p>
            <a:r>
              <a:rPr lang="en-US" sz="3200" dirty="0" err="1">
                <a:latin typeface="Gill Sans MT" panose="020B0502020104020203" pitchFamily="34" charset="77"/>
              </a:rPr>
              <a:t>x_train</a:t>
            </a:r>
            <a:r>
              <a:rPr lang="en-US" sz="3200" dirty="0">
                <a:latin typeface="Gill Sans MT" panose="020B0502020104020203" pitchFamily="34" charset="77"/>
              </a:rPr>
              <a:t>= </a:t>
            </a:r>
            <a:r>
              <a:rPr lang="en-US" sz="3200" dirty="0" err="1">
                <a:latin typeface="Gill Sans MT" panose="020B0502020104020203" pitchFamily="34" charset="77"/>
              </a:rPr>
              <a:t>st_x.fit_transform</a:t>
            </a:r>
            <a:r>
              <a:rPr lang="en-US" sz="3200" dirty="0">
                <a:latin typeface="Gill Sans MT" panose="020B0502020104020203" pitchFamily="34" charset="77"/>
              </a:rPr>
              <a:t>(</a:t>
            </a:r>
            <a:r>
              <a:rPr lang="en-US" sz="3200" dirty="0" err="1">
                <a:latin typeface="Gill Sans MT" panose="020B0502020104020203" pitchFamily="34" charset="77"/>
              </a:rPr>
              <a:t>x_train</a:t>
            </a:r>
            <a:r>
              <a:rPr lang="en-US" sz="3200" dirty="0">
                <a:latin typeface="Gill Sans MT" panose="020B0502020104020203" pitchFamily="34" charset="77"/>
              </a:rPr>
              <a:t>)</a:t>
            </a:r>
          </a:p>
        </p:txBody>
      </p:sp>
    </p:spTree>
    <p:extLst>
      <p:ext uri="{BB962C8B-B14F-4D97-AF65-F5344CB8AC3E}">
        <p14:creationId xmlns:p14="http://schemas.microsoft.com/office/powerpoint/2010/main" val="122866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C7F0-E5B9-8B60-2F0F-3B05345F3F7B}"/>
              </a:ext>
            </a:extLst>
          </p:cNvPr>
          <p:cNvSpPr>
            <a:spLocks noGrp="1"/>
          </p:cNvSpPr>
          <p:nvPr>
            <p:ph type="title"/>
          </p:nvPr>
        </p:nvSpPr>
        <p:spPr/>
        <p:txBody>
          <a:bodyPr/>
          <a:lstStyle/>
          <a:p>
            <a:r>
              <a:rPr lang="en-IN" b="0" i="0" dirty="0">
                <a:solidFill>
                  <a:srgbClr val="374151"/>
                </a:solidFill>
                <a:effectLst/>
                <a:latin typeface="Gill Sans MT" panose="020B0502020104020203" pitchFamily="34" charset="77"/>
              </a:rPr>
              <a:t>Data visualization</a:t>
            </a:r>
            <a:endParaRPr lang="en-US" dirty="0"/>
          </a:p>
        </p:txBody>
      </p:sp>
      <p:sp>
        <p:nvSpPr>
          <p:cNvPr id="3" name="Content Placeholder 2">
            <a:extLst>
              <a:ext uri="{FF2B5EF4-FFF2-40B4-BE49-F238E27FC236}">
                <a16:creationId xmlns:a16="http://schemas.microsoft.com/office/drawing/2014/main" id="{D687FB93-3EB8-9BB6-8CA3-6C605CDBCB53}"/>
              </a:ext>
            </a:extLst>
          </p:cNvPr>
          <p:cNvSpPr>
            <a:spLocks noGrp="1"/>
          </p:cNvSpPr>
          <p:nvPr>
            <p:ph idx="1"/>
          </p:nvPr>
        </p:nvSpPr>
        <p:spPr/>
        <p:txBody>
          <a:bodyPr/>
          <a:lstStyle/>
          <a:p>
            <a:r>
              <a:rPr lang="en-IN" b="0" i="0" dirty="0">
                <a:solidFill>
                  <a:srgbClr val="374151"/>
                </a:solidFill>
                <a:effectLst/>
                <a:latin typeface="Gill Sans MT" panose="020B0502020104020203" pitchFamily="34" charset="77"/>
              </a:rPr>
              <a:t>Data visualization in Python is commonly done using libraries like Matplotlib and Seaborn.</a:t>
            </a:r>
            <a:endParaRPr lang="en-US" dirty="0">
              <a:latin typeface="Gill Sans MT" panose="020B0502020104020203" pitchFamily="34" charset="77"/>
            </a:endParaRPr>
          </a:p>
        </p:txBody>
      </p:sp>
    </p:spTree>
    <p:extLst>
      <p:ext uri="{BB962C8B-B14F-4D97-AF65-F5344CB8AC3E}">
        <p14:creationId xmlns:p14="http://schemas.microsoft.com/office/powerpoint/2010/main" val="898613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42BAC4-B271-8C3A-3588-5EB0BB5187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381001"/>
            <a:ext cx="10972800" cy="5744633"/>
          </a:xfrm>
          <a:prstGeom prst="rect">
            <a:avLst/>
          </a:prstGeom>
        </p:spPr>
      </p:pic>
    </p:spTree>
    <p:extLst>
      <p:ext uri="{BB962C8B-B14F-4D97-AF65-F5344CB8AC3E}">
        <p14:creationId xmlns:p14="http://schemas.microsoft.com/office/powerpoint/2010/main" val="3626731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7B9D0-4983-D39B-A4CD-86F489576186}"/>
              </a:ext>
            </a:extLst>
          </p:cNvPr>
          <p:cNvSpPr txBox="1"/>
          <p:nvPr/>
        </p:nvSpPr>
        <p:spPr>
          <a:xfrm>
            <a:off x="436789" y="302359"/>
            <a:ext cx="11205481" cy="6186309"/>
          </a:xfrm>
          <a:prstGeom prst="rect">
            <a:avLst/>
          </a:prstGeom>
          <a:noFill/>
        </p:spPr>
        <p:txBody>
          <a:bodyPr wrap="square">
            <a:spAutoFit/>
          </a:bodyPr>
          <a:lstStyle/>
          <a:p>
            <a:r>
              <a:rPr lang="en-US" sz="3600" dirty="0">
                <a:solidFill>
                  <a:srgbClr val="FF0000"/>
                </a:solidFill>
                <a:latin typeface="Gill Sans MT" panose="020B0502020104020203" pitchFamily="34" charset="77"/>
              </a:rPr>
              <a:t>6. Splitting dataset into training and test set: </a:t>
            </a:r>
            <a:r>
              <a:rPr lang="en-US" sz="3600" dirty="0">
                <a:latin typeface="Gill Sans MT" panose="020B0502020104020203" pitchFamily="34" charset="77"/>
              </a:rPr>
              <a:t>we divide our dataset into a training set and test set. </a:t>
            </a:r>
          </a:p>
          <a:p>
            <a:endParaRPr lang="en-US" sz="3600" dirty="0">
              <a:latin typeface="Gill Sans MT" panose="020B0502020104020203" pitchFamily="34" charset="77"/>
            </a:endParaRPr>
          </a:p>
          <a:p>
            <a:endParaRPr lang="en-US" sz="3600" dirty="0">
              <a:latin typeface="Gill Sans MT" panose="020B0502020104020203" pitchFamily="34" charset="77"/>
            </a:endParaRPr>
          </a:p>
          <a:p>
            <a:endParaRPr lang="en-US" sz="3600" dirty="0">
              <a:latin typeface="Gill Sans MT" panose="020B0502020104020203" pitchFamily="34" charset="77"/>
            </a:endParaRPr>
          </a:p>
          <a:p>
            <a:endParaRPr lang="en-US" sz="3600" dirty="0">
              <a:latin typeface="Gill Sans MT" panose="020B0502020104020203" pitchFamily="34" charset="77"/>
            </a:endParaRPr>
          </a:p>
          <a:p>
            <a:r>
              <a:rPr lang="en-US" sz="3600" dirty="0">
                <a:latin typeface="Gill Sans MT" panose="020B0502020104020203" pitchFamily="34" charset="77"/>
              </a:rPr>
              <a:t>For splitting the dataset, we will use the below lines of code:</a:t>
            </a:r>
          </a:p>
          <a:p>
            <a:r>
              <a:rPr lang="en-US" sz="3600" dirty="0">
                <a:solidFill>
                  <a:srgbClr val="FF0000"/>
                </a:solidFill>
                <a:latin typeface="Gill Sans MT" panose="020B0502020104020203" pitchFamily="34" charset="77"/>
              </a:rPr>
              <a:t>from </a:t>
            </a:r>
            <a:r>
              <a:rPr lang="en-US" sz="3600" dirty="0" err="1">
                <a:solidFill>
                  <a:srgbClr val="FF0000"/>
                </a:solidFill>
                <a:latin typeface="Gill Sans MT" panose="020B0502020104020203" pitchFamily="34" charset="77"/>
              </a:rPr>
              <a:t>sklearn.model_selection</a:t>
            </a:r>
            <a:r>
              <a:rPr lang="en-US" sz="3600" dirty="0">
                <a:solidFill>
                  <a:srgbClr val="FF0000"/>
                </a:solidFill>
                <a:latin typeface="Gill Sans MT" panose="020B0502020104020203" pitchFamily="34" charset="77"/>
              </a:rPr>
              <a:t> import </a:t>
            </a:r>
            <a:r>
              <a:rPr lang="en-US" sz="3600" dirty="0" err="1">
                <a:solidFill>
                  <a:srgbClr val="FF0000"/>
                </a:solidFill>
                <a:latin typeface="Gill Sans MT" panose="020B0502020104020203" pitchFamily="34" charset="77"/>
              </a:rPr>
              <a:t>train_test_split</a:t>
            </a:r>
            <a:endParaRPr lang="en-US" sz="3600" dirty="0">
              <a:solidFill>
                <a:srgbClr val="FF0000"/>
              </a:solidFill>
              <a:latin typeface="Gill Sans MT" panose="020B0502020104020203" pitchFamily="34" charset="77"/>
            </a:endParaRPr>
          </a:p>
          <a:p>
            <a:r>
              <a:rPr lang="en-US" sz="3600" dirty="0" err="1">
                <a:solidFill>
                  <a:srgbClr val="FF0000"/>
                </a:solidFill>
                <a:latin typeface="Gill Sans MT" panose="020B0502020104020203" pitchFamily="34" charset="77"/>
              </a:rPr>
              <a:t>x_train</a:t>
            </a:r>
            <a:r>
              <a:rPr lang="en-US" sz="3600" dirty="0">
                <a:solidFill>
                  <a:srgbClr val="FF0000"/>
                </a:solidFill>
                <a:latin typeface="Gill Sans MT" panose="020B0502020104020203" pitchFamily="34" charset="77"/>
              </a:rPr>
              <a:t>, </a:t>
            </a:r>
            <a:r>
              <a:rPr lang="en-US" sz="3600" dirty="0" err="1">
                <a:solidFill>
                  <a:srgbClr val="FF0000"/>
                </a:solidFill>
                <a:latin typeface="Gill Sans MT" panose="020B0502020104020203" pitchFamily="34" charset="77"/>
              </a:rPr>
              <a:t>x_test</a:t>
            </a:r>
            <a:r>
              <a:rPr lang="en-US" sz="3600" dirty="0">
                <a:solidFill>
                  <a:srgbClr val="FF0000"/>
                </a:solidFill>
                <a:latin typeface="Gill Sans MT" panose="020B0502020104020203" pitchFamily="34" charset="77"/>
              </a:rPr>
              <a:t>, </a:t>
            </a:r>
            <a:r>
              <a:rPr lang="en-US" sz="3600" dirty="0" err="1">
                <a:solidFill>
                  <a:srgbClr val="FF0000"/>
                </a:solidFill>
                <a:latin typeface="Gill Sans MT" panose="020B0502020104020203" pitchFamily="34" charset="77"/>
              </a:rPr>
              <a:t>y_train</a:t>
            </a:r>
            <a:r>
              <a:rPr lang="en-US" sz="3600" dirty="0">
                <a:solidFill>
                  <a:srgbClr val="FF0000"/>
                </a:solidFill>
                <a:latin typeface="Gill Sans MT" panose="020B0502020104020203" pitchFamily="34" charset="77"/>
              </a:rPr>
              <a:t>, </a:t>
            </a:r>
            <a:r>
              <a:rPr lang="en-US" sz="3600" dirty="0" err="1">
                <a:solidFill>
                  <a:srgbClr val="FF0000"/>
                </a:solidFill>
                <a:latin typeface="Gill Sans MT" panose="020B0502020104020203" pitchFamily="34" charset="77"/>
              </a:rPr>
              <a:t>y_test</a:t>
            </a:r>
            <a:r>
              <a:rPr lang="en-US" sz="3600" dirty="0">
                <a:solidFill>
                  <a:srgbClr val="FF0000"/>
                </a:solidFill>
                <a:latin typeface="Gill Sans MT" panose="020B0502020104020203" pitchFamily="34" charset="77"/>
              </a:rPr>
              <a:t>= </a:t>
            </a:r>
            <a:r>
              <a:rPr lang="en-US" sz="3600" dirty="0" err="1">
                <a:solidFill>
                  <a:srgbClr val="FF0000"/>
                </a:solidFill>
                <a:latin typeface="Gill Sans MT" panose="020B0502020104020203" pitchFamily="34" charset="77"/>
              </a:rPr>
              <a:t>train_test_split</a:t>
            </a:r>
            <a:r>
              <a:rPr lang="en-US" sz="3600" dirty="0">
                <a:solidFill>
                  <a:srgbClr val="FF0000"/>
                </a:solidFill>
                <a:latin typeface="Gill Sans MT" panose="020B0502020104020203" pitchFamily="34" charset="77"/>
              </a:rPr>
              <a:t>(x, y, </a:t>
            </a:r>
            <a:r>
              <a:rPr lang="en-US" sz="3600" dirty="0" err="1">
                <a:solidFill>
                  <a:srgbClr val="FF0000"/>
                </a:solidFill>
                <a:latin typeface="Gill Sans MT" panose="020B0502020104020203" pitchFamily="34" charset="77"/>
              </a:rPr>
              <a:t>test_size</a:t>
            </a:r>
            <a:r>
              <a:rPr lang="en-US" sz="3600" dirty="0">
                <a:solidFill>
                  <a:srgbClr val="FF0000"/>
                </a:solidFill>
                <a:latin typeface="Gill Sans MT" panose="020B0502020104020203" pitchFamily="34" charset="77"/>
              </a:rPr>
              <a:t>= 0.2, </a:t>
            </a:r>
            <a:r>
              <a:rPr lang="en-US" sz="3600" dirty="0" err="1">
                <a:solidFill>
                  <a:srgbClr val="FF0000"/>
                </a:solidFill>
                <a:latin typeface="Gill Sans MT" panose="020B0502020104020203" pitchFamily="34" charset="77"/>
              </a:rPr>
              <a:t>random_state</a:t>
            </a:r>
            <a:r>
              <a:rPr lang="en-US" sz="3600" dirty="0">
                <a:solidFill>
                  <a:srgbClr val="FF0000"/>
                </a:solidFill>
                <a:latin typeface="Gill Sans MT" panose="020B0502020104020203" pitchFamily="34" charset="77"/>
              </a:rPr>
              <a:t>=0)</a:t>
            </a:r>
          </a:p>
        </p:txBody>
      </p:sp>
      <p:pic>
        <p:nvPicPr>
          <p:cNvPr id="5" name="Picture 4">
            <a:extLst>
              <a:ext uri="{FF2B5EF4-FFF2-40B4-BE49-F238E27FC236}">
                <a16:creationId xmlns:a16="http://schemas.microsoft.com/office/drawing/2014/main" id="{8C817AC5-1563-98CF-28B8-98DFF4378288}"/>
              </a:ext>
            </a:extLst>
          </p:cNvPr>
          <p:cNvPicPr>
            <a:picLocks noChangeAspect="1"/>
          </p:cNvPicPr>
          <p:nvPr/>
        </p:nvPicPr>
        <p:blipFill>
          <a:blip r:embed="rId2"/>
          <a:stretch>
            <a:fillRect/>
          </a:stretch>
        </p:blipFill>
        <p:spPr>
          <a:xfrm>
            <a:off x="2992664" y="1856412"/>
            <a:ext cx="5651500" cy="1816100"/>
          </a:xfrm>
          <a:prstGeom prst="rect">
            <a:avLst/>
          </a:prstGeom>
        </p:spPr>
      </p:pic>
    </p:spTree>
    <p:extLst>
      <p:ext uri="{BB962C8B-B14F-4D97-AF65-F5344CB8AC3E}">
        <p14:creationId xmlns:p14="http://schemas.microsoft.com/office/powerpoint/2010/main" val="453394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501B9-CF6B-3F44-D6B2-8350F84DB471}"/>
              </a:ext>
            </a:extLst>
          </p:cNvPr>
          <p:cNvSpPr txBox="1"/>
          <p:nvPr/>
        </p:nvSpPr>
        <p:spPr>
          <a:xfrm>
            <a:off x="1315812" y="1199971"/>
            <a:ext cx="8840560" cy="2062103"/>
          </a:xfrm>
          <a:prstGeom prst="rect">
            <a:avLst/>
          </a:prstGeom>
          <a:noFill/>
        </p:spPr>
        <p:txBody>
          <a:bodyPr wrap="square">
            <a:spAutoFit/>
          </a:bodyPr>
          <a:lstStyle/>
          <a:p>
            <a:pPr marL="457200" indent="-457200">
              <a:buFont typeface="Arial" panose="020B0604020202020204" pitchFamily="34" charset="0"/>
              <a:buChar char="•"/>
            </a:pPr>
            <a:r>
              <a:rPr lang="en-US" sz="3200" dirty="0">
                <a:latin typeface="Gill Sans MT" panose="020B0502020104020203" pitchFamily="34" charset="77"/>
              </a:rPr>
              <a:t> </a:t>
            </a:r>
            <a:r>
              <a:rPr lang="en-US" sz="3200" dirty="0" err="1">
                <a:latin typeface="Gill Sans MT" panose="020B0502020104020203" pitchFamily="34" charset="77"/>
              </a:rPr>
              <a:t>x_train</a:t>
            </a:r>
            <a:r>
              <a:rPr lang="en-US" sz="3200" dirty="0">
                <a:latin typeface="Gill Sans MT" panose="020B0502020104020203" pitchFamily="34" charset="77"/>
              </a:rPr>
              <a:t>: features for the training data</a:t>
            </a:r>
          </a:p>
          <a:p>
            <a:pPr marL="457200" indent="-457200">
              <a:buFont typeface="Arial" panose="020B0604020202020204" pitchFamily="34" charset="0"/>
              <a:buChar char="•"/>
            </a:pPr>
            <a:r>
              <a:rPr lang="en-US" sz="3200" dirty="0">
                <a:latin typeface="Gill Sans MT" panose="020B0502020104020203" pitchFamily="34" charset="77"/>
              </a:rPr>
              <a:t> </a:t>
            </a:r>
            <a:r>
              <a:rPr lang="en-US" sz="3200" dirty="0" err="1">
                <a:latin typeface="Gill Sans MT" panose="020B0502020104020203" pitchFamily="34" charset="77"/>
              </a:rPr>
              <a:t>x_test</a:t>
            </a:r>
            <a:r>
              <a:rPr lang="en-US" sz="3200" dirty="0">
                <a:latin typeface="Gill Sans MT" panose="020B0502020104020203" pitchFamily="34" charset="77"/>
              </a:rPr>
              <a:t>: features for testing data</a:t>
            </a:r>
          </a:p>
          <a:p>
            <a:pPr marL="457200" indent="-457200">
              <a:buFont typeface="Arial" panose="020B0604020202020204" pitchFamily="34" charset="0"/>
              <a:buChar char="•"/>
            </a:pPr>
            <a:r>
              <a:rPr lang="en-US" sz="3200" dirty="0">
                <a:latin typeface="Gill Sans MT" panose="020B0502020104020203" pitchFamily="34" charset="77"/>
              </a:rPr>
              <a:t> </a:t>
            </a:r>
            <a:r>
              <a:rPr lang="en-US" sz="3200" dirty="0" err="1">
                <a:latin typeface="Gill Sans MT" panose="020B0502020104020203" pitchFamily="34" charset="77"/>
              </a:rPr>
              <a:t>y_train</a:t>
            </a:r>
            <a:r>
              <a:rPr lang="en-US" sz="3200" dirty="0">
                <a:latin typeface="Gill Sans MT" panose="020B0502020104020203" pitchFamily="34" charset="77"/>
              </a:rPr>
              <a:t>: Dependent variables for training data</a:t>
            </a:r>
          </a:p>
          <a:p>
            <a:pPr marL="457200" indent="-457200">
              <a:buFont typeface="Arial" panose="020B0604020202020204" pitchFamily="34" charset="0"/>
              <a:buChar char="•"/>
            </a:pPr>
            <a:r>
              <a:rPr lang="en-US" sz="3200" dirty="0">
                <a:latin typeface="Gill Sans MT" panose="020B0502020104020203" pitchFamily="34" charset="77"/>
              </a:rPr>
              <a:t> </a:t>
            </a:r>
            <a:r>
              <a:rPr lang="en-US" sz="3200" dirty="0" err="1">
                <a:latin typeface="Gill Sans MT" panose="020B0502020104020203" pitchFamily="34" charset="77"/>
              </a:rPr>
              <a:t>y_test</a:t>
            </a:r>
            <a:r>
              <a:rPr lang="en-US" sz="3200" dirty="0">
                <a:latin typeface="Gill Sans MT" panose="020B0502020104020203" pitchFamily="34" charset="77"/>
              </a:rPr>
              <a:t>: dependent variable for testing data</a:t>
            </a:r>
          </a:p>
        </p:txBody>
      </p:sp>
    </p:spTree>
    <p:extLst>
      <p:ext uri="{BB962C8B-B14F-4D97-AF65-F5344CB8AC3E}">
        <p14:creationId xmlns:p14="http://schemas.microsoft.com/office/powerpoint/2010/main" val="386428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949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EFE6-826D-09E6-C4C0-03E4BB0A4D7C}"/>
              </a:ext>
            </a:extLst>
          </p:cNvPr>
          <p:cNvSpPr>
            <a:spLocks noGrp="1"/>
          </p:cNvSpPr>
          <p:nvPr>
            <p:ph type="title"/>
          </p:nvPr>
        </p:nvSpPr>
        <p:spPr/>
        <p:txBody>
          <a:bodyPr/>
          <a:lstStyle/>
          <a:p>
            <a:r>
              <a:rPr lang="en-US" dirty="0">
                <a:latin typeface="Gill Sans MT" panose="020B0502020104020203" pitchFamily="34" charset="77"/>
              </a:rPr>
              <a:t>Collection of data in a Dataset</a:t>
            </a:r>
            <a:endParaRPr lang="en-US" dirty="0"/>
          </a:p>
        </p:txBody>
      </p:sp>
      <p:sp>
        <p:nvSpPr>
          <p:cNvPr id="3" name="Content Placeholder 2">
            <a:extLst>
              <a:ext uri="{FF2B5EF4-FFF2-40B4-BE49-F238E27FC236}">
                <a16:creationId xmlns:a16="http://schemas.microsoft.com/office/drawing/2014/main" id="{F7704344-D3F4-727E-0EF8-C6724C64D97C}"/>
              </a:ext>
            </a:extLst>
          </p:cNvPr>
          <p:cNvSpPr>
            <a:spLocks noGrp="1"/>
          </p:cNvSpPr>
          <p:nvPr>
            <p:ph idx="1"/>
          </p:nvPr>
        </p:nvSpPr>
        <p:spPr/>
        <p:txBody>
          <a:bodyPr/>
          <a:lstStyle/>
          <a:p>
            <a:pPr algn="just">
              <a:lnSpc>
                <a:spcPct val="150000"/>
              </a:lnSpc>
            </a:pPr>
            <a:r>
              <a:rPr lang="en-US" dirty="0">
                <a:latin typeface="Gill Sans MT" panose="020B0502020104020203" pitchFamily="34" charset="77"/>
              </a:rPr>
              <a:t>The first thing we required is a dataset as a machine learning model</a:t>
            </a:r>
          </a:p>
          <a:p>
            <a:pPr marL="0" indent="0" algn="just">
              <a:lnSpc>
                <a:spcPct val="150000"/>
              </a:lnSpc>
              <a:buNone/>
            </a:pPr>
            <a:r>
              <a:rPr lang="en-US" dirty="0">
                <a:latin typeface="Gill Sans MT" panose="020B0502020104020203" pitchFamily="34" charset="77"/>
              </a:rPr>
              <a:t>completely works on data. The collected data for a particular problem in a proper format is known as the dataset. To use the dataset in our code, we usually put it into a CSV file.</a:t>
            </a:r>
          </a:p>
        </p:txBody>
      </p:sp>
    </p:spTree>
    <p:extLst>
      <p:ext uri="{BB962C8B-B14F-4D97-AF65-F5344CB8AC3E}">
        <p14:creationId xmlns:p14="http://schemas.microsoft.com/office/powerpoint/2010/main" val="10556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1276-0135-A892-258E-2D6A6E7DCF3E}"/>
              </a:ext>
            </a:extLst>
          </p:cNvPr>
          <p:cNvSpPr>
            <a:spLocks noGrp="1"/>
          </p:cNvSpPr>
          <p:nvPr>
            <p:ph type="title"/>
          </p:nvPr>
        </p:nvSpPr>
        <p:spPr/>
        <p:txBody>
          <a:bodyPr/>
          <a:lstStyle/>
          <a:p>
            <a:r>
              <a:rPr lang="en-US" dirty="0">
                <a:latin typeface="Gill Sans MT" panose="020B0502020104020203" pitchFamily="34" charset="77"/>
              </a:rPr>
              <a:t>Data set</a:t>
            </a:r>
          </a:p>
        </p:txBody>
      </p:sp>
      <p:sp>
        <p:nvSpPr>
          <p:cNvPr id="3" name="Content Placeholder 2">
            <a:extLst>
              <a:ext uri="{FF2B5EF4-FFF2-40B4-BE49-F238E27FC236}">
                <a16:creationId xmlns:a16="http://schemas.microsoft.com/office/drawing/2014/main" id="{59695416-8C71-802C-70CB-6FA7A65A8151}"/>
              </a:ext>
            </a:extLst>
          </p:cNvPr>
          <p:cNvSpPr>
            <a:spLocks noGrp="1"/>
          </p:cNvSpPr>
          <p:nvPr>
            <p:ph idx="1"/>
          </p:nvPr>
        </p:nvSpPr>
        <p:spPr/>
        <p:txBody>
          <a:bodyPr/>
          <a:lstStyle/>
          <a:p>
            <a:r>
              <a:rPr lang="en-IN" b="0" i="0" dirty="0">
                <a:solidFill>
                  <a:srgbClr val="202124"/>
                </a:solidFill>
                <a:effectLst/>
                <a:latin typeface="Gill Sans MT" panose="020B0502020104020203" pitchFamily="34" charset="77"/>
              </a:rPr>
              <a:t>A Dataset is </a:t>
            </a:r>
            <a:r>
              <a:rPr lang="en-IN" b="0" i="0" dirty="0">
                <a:solidFill>
                  <a:srgbClr val="040C28"/>
                </a:solidFill>
                <a:effectLst/>
                <a:latin typeface="Gill Sans MT" panose="020B0502020104020203" pitchFamily="34" charset="77"/>
              </a:rPr>
              <a:t>a set or collection of data</a:t>
            </a:r>
            <a:r>
              <a:rPr lang="en-IN" b="0" i="0" dirty="0">
                <a:solidFill>
                  <a:srgbClr val="202124"/>
                </a:solidFill>
                <a:effectLst/>
                <a:latin typeface="Gill Sans MT" panose="020B0502020104020203" pitchFamily="34" charset="77"/>
              </a:rPr>
              <a:t>. This set is normally presented in a tabular pattern. Every column describes a particular variable. And each row corresponds to a given member of the data set.</a:t>
            </a:r>
            <a:endParaRPr lang="en-US" dirty="0">
              <a:latin typeface="Gill Sans MT" panose="020B0502020104020203" pitchFamily="34" charset="77"/>
            </a:endParaRPr>
          </a:p>
        </p:txBody>
      </p:sp>
    </p:spTree>
    <p:extLst>
      <p:ext uri="{BB962C8B-B14F-4D97-AF65-F5344CB8AC3E}">
        <p14:creationId xmlns:p14="http://schemas.microsoft.com/office/powerpoint/2010/main" val="67787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046E-447E-799E-D799-B03E3900A928}"/>
              </a:ext>
            </a:extLst>
          </p:cNvPr>
          <p:cNvSpPr>
            <a:spLocks noGrp="1"/>
          </p:cNvSpPr>
          <p:nvPr>
            <p:ph type="title"/>
          </p:nvPr>
        </p:nvSpPr>
        <p:spPr>
          <a:xfrm>
            <a:off x="660400" y="-188259"/>
            <a:ext cx="10972800" cy="1143000"/>
          </a:xfrm>
        </p:spPr>
        <p:txBody>
          <a:bodyPr/>
          <a:lstStyle/>
          <a:p>
            <a:r>
              <a:rPr lang="en-US" dirty="0" err="1"/>
              <a:t>Anemia.csv</a:t>
            </a:r>
            <a:r>
              <a:rPr lang="en-US" dirty="0"/>
              <a:t> dataset file</a:t>
            </a:r>
          </a:p>
        </p:txBody>
      </p:sp>
      <p:pic>
        <p:nvPicPr>
          <p:cNvPr id="5" name="Content Placeholder 4">
            <a:extLst>
              <a:ext uri="{FF2B5EF4-FFF2-40B4-BE49-F238E27FC236}">
                <a16:creationId xmlns:a16="http://schemas.microsoft.com/office/drawing/2014/main" id="{112600CA-ED1E-B594-1E31-132635347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787401"/>
            <a:ext cx="10464800" cy="5592761"/>
          </a:xfrm>
        </p:spPr>
      </p:pic>
    </p:spTree>
    <p:extLst>
      <p:ext uri="{BB962C8B-B14F-4D97-AF65-F5344CB8AC3E}">
        <p14:creationId xmlns:p14="http://schemas.microsoft.com/office/powerpoint/2010/main" val="1219489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3987-D8B3-B7C0-6C00-DAF675F48992}"/>
              </a:ext>
            </a:extLst>
          </p:cNvPr>
          <p:cNvSpPr>
            <a:spLocks noGrp="1"/>
          </p:cNvSpPr>
          <p:nvPr>
            <p:ph type="title"/>
          </p:nvPr>
        </p:nvSpPr>
        <p:spPr/>
        <p:txBody>
          <a:bodyPr/>
          <a:lstStyle/>
          <a:p>
            <a:r>
              <a:rPr lang="en-US" dirty="0">
                <a:latin typeface="Gill Sans MT" panose="020B0502020104020203" pitchFamily="34" charset="77"/>
              </a:rPr>
              <a:t>2. Importing libraries:</a:t>
            </a:r>
          </a:p>
        </p:txBody>
      </p:sp>
      <p:sp>
        <p:nvSpPr>
          <p:cNvPr id="3" name="Content Placeholder 2">
            <a:extLst>
              <a:ext uri="{FF2B5EF4-FFF2-40B4-BE49-F238E27FC236}">
                <a16:creationId xmlns:a16="http://schemas.microsoft.com/office/drawing/2014/main" id="{490F7F5E-9066-766D-A802-E75C0C83DADC}"/>
              </a:ext>
            </a:extLst>
          </p:cNvPr>
          <p:cNvSpPr>
            <a:spLocks noGrp="1"/>
          </p:cNvSpPr>
          <p:nvPr>
            <p:ph idx="1"/>
          </p:nvPr>
        </p:nvSpPr>
        <p:spPr/>
        <p:txBody>
          <a:bodyPr/>
          <a:lstStyle/>
          <a:p>
            <a:pPr algn="just"/>
            <a:r>
              <a:rPr lang="en-US" dirty="0"/>
              <a:t>(a) </a:t>
            </a:r>
            <a:r>
              <a:rPr lang="en-US" dirty="0" err="1">
                <a:latin typeface="Gill Sans MT" panose="020B0502020104020203" pitchFamily="34" charset="77"/>
              </a:rPr>
              <a:t>Numpy</a:t>
            </a:r>
            <a:r>
              <a:rPr lang="en-US" dirty="0">
                <a:latin typeface="Gill Sans MT" panose="020B0502020104020203" pitchFamily="34" charset="77"/>
              </a:rPr>
              <a:t>: </a:t>
            </a:r>
            <a:r>
              <a:rPr lang="en-US" dirty="0" err="1">
                <a:latin typeface="Gill Sans MT" panose="020B0502020104020203" pitchFamily="34" charset="77"/>
              </a:rPr>
              <a:t>Numpy</a:t>
            </a:r>
            <a:r>
              <a:rPr lang="en-US" dirty="0">
                <a:latin typeface="Gill Sans MT" panose="020B0502020104020203" pitchFamily="34" charset="77"/>
              </a:rPr>
              <a:t> Python library is used for including any type of mathematical operation in the code. It is the fundamental package for scientific calculation in Python. It also supports to add large, multidimensional arrays and matrices. So, in Python, we can import it as:</a:t>
            </a:r>
          </a:p>
          <a:p>
            <a:pPr marL="0" indent="0" algn="ctr">
              <a:buNone/>
            </a:pPr>
            <a:r>
              <a:rPr lang="en-US" dirty="0">
                <a:highlight>
                  <a:srgbClr val="FFFF00"/>
                </a:highlight>
                <a:latin typeface="Gill Sans MT" panose="020B0502020104020203" pitchFamily="34" charset="77"/>
              </a:rPr>
              <a:t>import </a:t>
            </a:r>
            <a:r>
              <a:rPr lang="en-US" dirty="0" err="1">
                <a:highlight>
                  <a:srgbClr val="FFFF00"/>
                </a:highlight>
                <a:latin typeface="Gill Sans MT" panose="020B0502020104020203" pitchFamily="34" charset="77"/>
              </a:rPr>
              <a:t>numpy</a:t>
            </a:r>
            <a:r>
              <a:rPr lang="en-US" dirty="0">
                <a:highlight>
                  <a:srgbClr val="FFFF00"/>
                </a:highlight>
                <a:latin typeface="Gill Sans MT" panose="020B0502020104020203" pitchFamily="34" charset="77"/>
              </a:rPr>
              <a:t> as np</a:t>
            </a:r>
          </a:p>
        </p:txBody>
      </p:sp>
    </p:spTree>
    <p:extLst>
      <p:ext uri="{BB962C8B-B14F-4D97-AF65-F5344CB8AC3E}">
        <p14:creationId xmlns:p14="http://schemas.microsoft.com/office/powerpoint/2010/main" val="27025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7429-4103-9665-83F1-9777FBEBC0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24B313-3A0B-BF7A-42B6-E4A59B2C37FF}"/>
              </a:ext>
            </a:extLst>
          </p:cNvPr>
          <p:cNvSpPr>
            <a:spLocks noGrp="1"/>
          </p:cNvSpPr>
          <p:nvPr>
            <p:ph idx="1"/>
          </p:nvPr>
        </p:nvSpPr>
        <p:spPr/>
        <p:txBody>
          <a:bodyPr/>
          <a:lstStyle/>
          <a:p>
            <a:r>
              <a:rPr lang="en-US" dirty="0">
                <a:latin typeface="Gill Sans MT" panose="020B0502020104020203" pitchFamily="34" charset="77"/>
              </a:rPr>
              <a:t>(b) Matplotlib: The second library is matplotlib, which is a Python 2D plotting library, and with this library, we need to import a sub-library </a:t>
            </a:r>
            <a:r>
              <a:rPr lang="en-US" dirty="0" err="1">
                <a:latin typeface="Gill Sans MT" panose="020B0502020104020203" pitchFamily="34" charset="77"/>
              </a:rPr>
              <a:t>pyplot</a:t>
            </a:r>
            <a:r>
              <a:rPr lang="en-US" dirty="0">
                <a:latin typeface="Gill Sans MT" panose="020B0502020104020203" pitchFamily="34" charset="77"/>
              </a:rPr>
              <a:t>. This library is used to plot any type of charts in Python for the code. It will be imported as below:</a:t>
            </a:r>
          </a:p>
          <a:p>
            <a:pPr marL="0" indent="0" algn="ctr">
              <a:buNone/>
            </a:pPr>
            <a:r>
              <a:rPr lang="en-US" dirty="0">
                <a:latin typeface="Gill Sans MT" panose="020B0502020104020203" pitchFamily="34" charset="77"/>
              </a:rPr>
              <a:t> </a:t>
            </a:r>
            <a:r>
              <a:rPr lang="en-US" dirty="0">
                <a:highlight>
                  <a:srgbClr val="FFFF00"/>
                </a:highlight>
                <a:latin typeface="Gill Sans MT" panose="020B0502020104020203" pitchFamily="34" charset="77"/>
              </a:rPr>
              <a:t>import </a:t>
            </a:r>
            <a:r>
              <a:rPr lang="en-US" dirty="0" err="1">
                <a:highlight>
                  <a:srgbClr val="FFFF00"/>
                </a:highlight>
                <a:latin typeface="Gill Sans MT" panose="020B0502020104020203" pitchFamily="34" charset="77"/>
              </a:rPr>
              <a:t>matplotlib.pyplot</a:t>
            </a:r>
            <a:r>
              <a:rPr lang="en-US" dirty="0">
                <a:highlight>
                  <a:srgbClr val="FFFF00"/>
                </a:highlight>
                <a:latin typeface="Gill Sans MT" panose="020B0502020104020203" pitchFamily="34" charset="77"/>
              </a:rPr>
              <a:t> as </a:t>
            </a:r>
            <a:r>
              <a:rPr lang="en-US" dirty="0" err="1">
                <a:highlight>
                  <a:srgbClr val="FFFF00"/>
                </a:highlight>
                <a:latin typeface="Gill Sans MT" panose="020B0502020104020203" pitchFamily="34" charset="77"/>
              </a:rPr>
              <a:t>mpt</a:t>
            </a:r>
            <a:endParaRPr lang="en-US" dirty="0">
              <a:highlight>
                <a:srgbClr val="FFFF00"/>
              </a:highlight>
              <a:latin typeface="Gill Sans MT" panose="020B0502020104020203" pitchFamily="34" charset="77"/>
            </a:endParaRPr>
          </a:p>
          <a:p>
            <a:r>
              <a:rPr lang="en-US" dirty="0">
                <a:latin typeface="Gill Sans MT" panose="020B0502020104020203" pitchFamily="34" charset="77"/>
              </a:rPr>
              <a:t>Here we have used </a:t>
            </a:r>
            <a:r>
              <a:rPr lang="en-US" dirty="0" err="1">
                <a:latin typeface="Gill Sans MT" panose="020B0502020104020203" pitchFamily="34" charset="77"/>
              </a:rPr>
              <a:t>mpt</a:t>
            </a:r>
            <a:r>
              <a:rPr lang="en-US" dirty="0">
                <a:latin typeface="Gill Sans MT" panose="020B0502020104020203" pitchFamily="34" charset="77"/>
              </a:rPr>
              <a:t> as a short name for this library.</a:t>
            </a:r>
          </a:p>
        </p:txBody>
      </p:sp>
    </p:spTree>
    <p:extLst>
      <p:ext uri="{BB962C8B-B14F-4D97-AF65-F5344CB8AC3E}">
        <p14:creationId xmlns:p14="http://schemas.microsoft.com/office/powerpoint/2010/main" val="58657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F0F6-27A7-259F-16D5-441E478820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209623-6432-595E-A19E-8D84BC72723E}"/>
              </a:ext>
            </a:extLst>
          </p:cNvPr>
          <p:cNvSpPr>
            <a:spLocks noGrp="1"/>
          </p:cNvSpPr>
          <p:nvPr>
            <p:ph idx="1"/>
          </p:nvPr>
        </p:nvSpPr>
        <p:spPr/>
        <p:txBody>
          <a:bodyPr/>
          <a:lstStyle/>
          <a:p>
            <a:pPr algn="just"/>
            <a:r>
              <a:rPr lang="en-US" dirty="0">
                <a:latin typeface="Gill Sans MT" panose="020B0502020104020203" pitchFamily="34" charset="77"/>
              </a:rPr>
              <a:t>Pandas: The last library is the Pandas library, which is one of the most famous Python libraries and used for importing and managing the datasets. It is an open-source data manipulation and analysis library. It will be imported as below:</a:t>
            </a:r>
          </a:p>
          <a:p>
            <a:pPr marL="0" indent="0" algn="ctr">
              <a:buNone/>
            </a:pPr>
            <a:r>
              <a:rPr lang="en-US" dirty="0">
                <a:highlight>
                  <a:srgbClr val="FFFF00"/>
                </a:highlight>
                <a:latin typeface="Gill Sans MT" panose="020B0502020104020203" pitchFamily="34" charset="77"/>
              </a:rPr>
              <a:t>import pandas as pd</a:t>
            </a:r>
          </a:p>
          <a:p>
            <a:pPr algn="just"/>
            <a:r>
              <a:rPr lang="en-US" dirty="0">
                <a:latin typeface="Gill Sans MT" panose="020B0502020104020203" pitchFamily="34" charset="77"/>
              </a:rPr>
              <a:t>Here, we have used pd as a short name for this library.</a:t>
            </a:r>
          </a:p>
        </p:txBody>
      </p:sp>
    </p:spTree>
    <p:extLst>
      <p:ext uri="{BB962C8B-B14F-4D97-AF65-F5344CB8AC3E}">
        <p14:creationId xmlns:p14="http://schemas.microsoft.com/office/powerpoint/2010/main" val="2269045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1573</Words>
  <Application>Microsoft Macintosh PowerPoint</Application>
  <PresentationFormat>Widescreen</PresentationFormat>
  <Paragraphs>106</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Gill Sans MT</vt:lpstr>
      <vt:lpstr>Google Sans</vt:lpstr>
      <vt:lpstr>Wingdings</vt:lpstr>
      <vt:lpstr>Office Theme</vt:lpstr>
      <vt:lpstr>Data pre-processing</vt:lpstr>
      <vt:lpstr>Why do we need Data Pre-processing?</vt:lpstr>
      <vt:lpstr>It involves below steps: </vt:lpstr>
      <vt:lpstr>Collection of data in a Dataset</vt:lpstr>
      <vt:lpstr>Data set</vt:lpstr>
      <vt:lpstr>Anemia.csv dataset file</vt:lpstr>
      <vt:lpstr>2. Importing libraries:</vt:lpstr>
      <vt:lpstr>PowerPoint Presentation</vt:lpstr>
      <vt:lpstr>PowerPoint Presentation</vt:lpstr>
      <vt:lpstr>3. Importing datasets:</vt:lpstr>
      <vt:lpstr> Data Frame </vt:lpstr>
      <vt:lpstr>Extracting Independent and Dependent Variables:</vt:lpstr>
      <vt:lpstr>PowerPoint Presentation</vt:lpstr>
      <vt:lpstr>Identification of Duplicate records</vt:lpstr>
      <vt:lpstr>Removal of duplicate rows</vt:lpstr>
      <vt:lpstr>Finding Missing Data</vt:lpstr>
      <vt:lpstr>PowerPoint Presentation</vt:lpstr>
      <vt:lpstr>PowerPoint Presentation</vt:lpstr>
      <vt:lpstr>PowerPoint Presentation</vt:lpstr>
      <vt:lpstr>PowerPoint Presentation</vt:lpstr>
      <vt:lpstr>PowerPoint Presentation</vt:lpstr>
      <vt:lpstr>PowerPoint Presentation</vt:lpstr>
      <vt:lpstr>Finding missing values </vt:lpstr>
      <vt:lpstr>Filling missing values with ’0’</vt:lpstr>
      <vt:lpstr>Filling missing values with some data</vt:lpstr>
      <vt:lpstr>Filling missing values with ‘forward data’</vt:lpstr>
      <vt:lpstr>Filling missing values with ‘backward data’</vt:lpstr>
      <vt:lpstr> </vt:lpstr>
      <vt:lpstr>PowerPoint Presentation</vt:lpstr>
      <vt:lpstr>PowerPoint Presentation</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dc:title>
  <dc:creator>Uddagiri Sirisha 20PHD7077</dc:creator>
  <cp:lastModifiedBy>Uddagiri Sirisha 20PHD7077</cp:lastModifiedBy>
  <cp:revision>4</cp:revision>
  <dcterms:created xsi:type="dcterms:W3CDTF">2023-12-02T07:56:25Z</dcterms:created>
  <dcterms:modified xsi:type="dcterms:W3CDTF">2023-12-05T05:28:54Z</dcterms:modified>
</cp:coreProperties>
</file>